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51435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hxjvHbglSjgbzlvGkthBKUxWOO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57400" y="685800"/>
            <a:ext cx="3429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" name="Google Shape;10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" name="Google Shape;388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Google Shape;503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2" name="Google Shape;522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Google Shape;541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0" name="Google Shape;560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9" name="Google Shape;579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Google Shape;600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2" name="Google Shape;622;p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4" name="Google Shape;644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5" name="Google Shape;665;p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p3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0" name="Google Shape;710;p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2" name="Google Shape;732;p3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5" name="Google Shape;755;p3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4" name="Google Shape;774;p3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0" name="Google Shape;790;p3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1" name="Google Shape;811;p3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1" name="Google Shape;831;p3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3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6" name="Google Shape;866;p3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3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9" name="Google Shape;889;p4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8" name="Google Shape;908;p4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7" name="Google Shape;927;p4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4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6" name="Google Shape;946;p4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4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5" name="Google Shape;965;p4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4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6" name="Google Shape;986;p4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4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6" name="Google Shape;1006;p4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4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1" name="Google Shape;1031;p4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4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0" name="Google Shape;1050;p4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4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5" name="Google Shape;1085;p4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4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1" name="Google Shape;1101;p5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5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3" name="Google Shape;1123;p5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5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2" name="Google Shape;1142;p5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5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4" name="Google Shape;1164;p5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5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3" name="Google Shape;1183;p5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5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/>
        </p:nvSpPr>
        <p:spPr>
          <a:xfrm>
            <a:off x="63500" y="4927600"/>
            <a:ext cx="45085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640080" y="502920"/>
            <a:ext cx="7315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WEEK 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640080" y="777240"/>
            <a:ext cx="731520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400"/>
              <a:buFont typeface="Calibri"/>
              <a:buNone/>
            </a:pPr>
            <a:r>
              <a:rPr lang="en-US" sz="34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Advanced Python for AI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640080" y="1280160"/>
            <a:ext cx="7315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Master Python fundamentals essential for machine learning and AI development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640080" y="1627632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640080" y="1627632"/>
            <a:ext cx="54864" cy="420624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777240" y="1627632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1645920" y="1627632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Python Review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3977640" y="1627632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Core concepts, list comprehensions, modular code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640080" y="2103120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640080" y="2103120"/>
            <a:ext cx="54864" cy="420624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777240" y="2103120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1645920" y="2103120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3977640" y="2103120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Parameters, scope, decorators, utility libraries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640080" y="2578608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640080" y="2578608"/>
            <a:ext cx="54864" cy="420624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777240" y="2578608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1645920" y="2578608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Lambda + .apply()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3977640" y="2578608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Functional programming, pandas transformations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640080" y="3054096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640080" y="3054096"/>
            <a:ext cx="54864" cy="420624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777240" y="3054096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4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1645920" y="3054096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Dictionaries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3977640" y="3054096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Nested structures, comprehensions, configs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640080" y="3529584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640080" y="3529584"/>
            <a:ext cx="54864" cy="420624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777240" y="3529584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1645920" y="3529584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JSON + File Handling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3977640" y="3529584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persistence, Git version control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640080" y="4069080"/>
            <a:ext cx="7498080" cy="4572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713232" y="4069080"/>
            <a:ext cx="731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Focus: Writing clean, modular, production-ready Python for ML pipelines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 · PYTHON REVIEW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From Scripts to Reusable AI Utilities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Turn one-off scripts into testable, reusable ML components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640080" y="987552"/>
            <a:ext cx="4754880" cy="190195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713232" y="1024128"/>
            <a:ext cx="46085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EXAMPLE: METRIC UTILITIES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713232" y="1207008"/>
            <a:ext cx="4608576" cy="1771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typing import Sequence, Dict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accuracy(preds: Sequence[int], labels: Sequence[int]) -&gt; float: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"""Compute classification accuracy."""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correct = sum(p == y for p, y in zip(preds, labels))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correct / len(labels) if labels else 0.0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classification_report(preds, labels) -&gt; Dict[str, float]: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"""Return a metrics dict (extend later)."""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{"accuracy": accuracy(preds, labels)}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5532120" y="987552"/>
            <a:ext cx="2606040" cy="96926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5605272" y="1033272"/>
            <a:ext cx="2459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Engineering Notes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5605272" y="1243584"/>
            <a:ext cx="2459736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Keep functions small - single concept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type hints to document expectations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Place in metrics.py module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5532120" y="2174301"/>
            <a:ext cx="2606040" cy="685800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5605272" y="2176272"/>
            <a:ext cx="2459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ML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5532120" y="2382485"/>
            <a:ext cx="245973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Shared metric utilities reduce bugs when comparing different models.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621792" y="3090672"/>
            <a:ext cx="4764024" cy="8458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694944" y="3127248"/>
            <a:ext cx="46085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694944" y="3310128"/>
            <a:ext cx="460857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Import and use across projects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metrics import accuracy, classification_report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acc = accuracy(predictions, ground_truth)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 · 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Refactoring Challenge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Transform repeated code into clean, modular 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640080" y="1322088"/>
            <a:ext cx="3749040" cy="150876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777240" y="1386096"/>
            <a:ext cx="3474720" cy="20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Your Task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777240" y="1614696"/>
            <a:ext cx="347472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Identify repeated code patterns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Create functions with clear parameters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Add docstrings for documentation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Test that output matches original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Use meaningful variable names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4572000" y="1322088"/>
            <a:ext cx="3566160" cy="7772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4645152" y="1358664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 dirty="0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SAMPLE INPUT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4645152" y="1541544"/>
            <a:ext cx="3419856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cat_a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[1, 2, 3, 4, 5]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mean_a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sum(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cat_a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 /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cat_a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max_a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max(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cat_a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572000" y="2190768"/>
            <a:ext cx="3566160" cy="6400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4645152" y="2227344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EXPECTED OUTPUT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4645152" y="2410224"/>
            <a:ext cx="341985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calculate_stats(data):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{"mean": ..., "max": ...}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640080" y="2922288"/>
            <a:ext cx="7498080" cy="5029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713232" y="2968008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713232" y="3178320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At least 3 reusable functions  • Docstrings for each  • Descriptive variable names  • No repeated code blocks  | Time: 20-30 minutes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 ·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Code Submission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 Python script demonstrating modular design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2"/>
          <p:cNvSpPr/>
          <p:nvPr/>
        </p:nvSpPr>
        <p:spPr>
          <a:xfrm>
            <a:off x="640080" y="1255182"/>
            <a:ext cx="3749040" cy="13710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713232" y="1300902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Submission Checklist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713232" y="1511214"/>
            <a:ext cx="360273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✓ At least 3 reusable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✓ Docstrings for each function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✓ Descriptive variable names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✓ No repeated code blocks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✓ Working output matches original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4572000" y="1255182"/>
            <a:ext cx="3566160" cy="914400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2"/>
          <p:cNvSpPr/>
          <p:nvPr/>
        </p:nvSpPr>
        <p:spPr>
          <a:xfrm>
            <a:off x="4645152" y="1300902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Grading Criteria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4645152" y="1511214"/>
            <a:ext cx="341985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40% - Functionality (code works correctly)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30% - Code Quality (clean, readable)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30% - Documentation (docstrings, comments)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640080" y="2827398"/>
            <a:ext cx="7498080" cy="10972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2"/>
          <p:cNvSpPr/>
          <p:nvPr/>
        </p:nvSpPr>
        <p:spPr>
          <a:xfrm>
            <a:off x="713232" y="2863974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EXAMPLE STRUCTURE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713232" y="3046854"/>
            <a:ext cx="735177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calculate_stats(data):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"""Calculate statistics for a list of numbers.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Args: data: List of numerical values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Returns: Dict with mean, max, min values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{"mean": sum(data)/len(data), "max": max(data), "min": min(data)}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3"/>
          <p:cNvSpPr/>
          <p:nvPr/>
        </p:nvSpPr>
        <p:spPr>
          <a:xfrm>
            <a:off x="640080" y="118872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3"/>
          <p:cNvSpPr/>
          <p:nvPr/>
        </p:nvSpPr>
        <p:spPr>
          <a:xfrm>
            <a:off x="640080" y="150876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3"/>
          <p:cNvSpPr/>
          <p:nvPr/>
        </p:nvSpPr>
        <p:spPr>
          <a:xfrm>
            <a:off x="640080" y="210312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Building Modular AI Code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640080" y="2560320"/>
            <a:ext cx="3657600" cy="1783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3"/>
          <p:cNvSpPr/>
          <p:nvPr/>
        </p:nvSpPr>
        <p:spPr>
          <a:xfrm>
            <a:off x="640080" y="2560320"/>
            <a:ext cx="45720" cy="178308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804672" y="2633472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3"/>
          <p:cNvSpPr/>
          <p:nvPr/>
        </p:nvSpPr>
        <p:spPr>
          <a:xfrm>
            <a:off x="804672" y="2852928"/>
            <a:ext cx="3383280" cy="14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Master advanced function concepts in depth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scope and return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Learn *args, **kwargs for flexibility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Create reusable utility libraries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3"/>
          <p:cNvSpPr/>
          <p:nvPr/>
        </p:nvSpPr>
        <p:spPr>
          <a:xfrm>
            <a:off x="4480560" y="2560320"/>
            <a:ext cx="3657600" cy="1783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3"/>
          <p:cNvSpPr/>
          <p:nvPr/>
        </p:nvSpPr>
        <p:spPr>
          <a:xfrm>
            <a:off x="4480560" y="2560320"/>
            <a:ext cx="45720" cy="178308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3"/>
          <p:cNvSpPr/>
          <p:nvPr/>
        </p:nvSpPr>
        <p:spPr>
          <a:xfrm>
            <a:off x="4645152" y="2633472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3"/>
          <p:cNvSpPr/>
          <p:nvPr/>
        </p:nvSpPr>
        <p:spPr>
          <a:xfrm>
            <a:off x="4645152" y="2852928"/>
            <a:ext cx="338328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Create a library of utility functions for common data tasks.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3"/>
          <p:cNvSpPr/>
          <p:nvPr/>
        </p:nvSpPr>
        <p:spPr>
          <a:xfrm>
            <a:off x="4645152" y="361188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3"/>
          <p:cNvSpPr/>
          <p:nvPr/>
        </p:nvSpPr>
        <p:spPr>
          <a:xfrm>
            <a:off x="4645152" y="3831336"/>
            <a:ext cx="33832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Mini-quiz on function scope and arguments.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3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1 · Advanced Python for AI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Function Fundamentals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The building blocks of maintainable AI systems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4"/>
          <p:cNvSpPr/>
          <p:nvPr/>
        </p:nvSpPr>
        <p:spPr>
          <a:xfrm>
            <a:off x="640080" y="1374128"/>
            <a:ext cx="374904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4"/>
          <p:cNvSpPr/>
          <p:nvPr/>
        </p:nvSpPr>
        <p:spPr>
          <a:xfrm>
            <a:off x="713232" y="1410704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BASIC SYNTAX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713232" y="1593584"/>
            <a:ext cx="3602736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function_name(parameters):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"""Docstring describing function."""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# Function body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result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4"/>
          <p:cNvSpPr/>
          <p:nvPr/>
        </p:nvSpPr>
        <p:spPr>
          <a:xfrm>
            <a:off x="4572000" y="1374128"/>
            <a:ext cx="356616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4"/>
          <p:cNvSpPr/>
          <p:nvPr/>
        </p:nvSpPr>
        <p:spPr>
          <a:xfrm>
            <a:off x="4645152" y="1410704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4"/>
          <p:cNvSpPr/>
          <p:nvPr/>
        </p:nvSpPr>
        <p:spPr>
          <a:xfrm>
            <a:off x="4645152" y="1593584"/>
            <a:ext cx="3419856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calculate_accuracy(correct, total):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"""Calculate accuracy as percentage."""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(correct / total) * 100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acc = calculate_accuracy(85, 100)  # 85.0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640080" y="2517128"/>
            <a:ext cx="2286000" cy="640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4"/>
          <p:cNvSpPr/>
          <p:nvPr/>
        </p:nvSpPr>
        <p:spPr>
          <a:xfrm>
            <a:off x="640080" y="2517128"/>
            <a:ext cx="36576" cy="64008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713232" y="2590280"/>
            <a:ext cx="2139696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70%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713232" y="2869172"/>
            <a:ext cx="2139696" cy="25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alibri"/>
              <a:buNone/>
            </a:pPr>
            <a:r>
              <a:rPr lang="en-US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Reduction in code duplication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3108960" y="2517128"/>
            <a:ext cx="5029200" cy="640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3182112" y="2562848"/>
            <a:ext cx="488289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4"/>
          <p:cNvSpPr/>
          <p:nvPr/>
        </p:nvSpPr>
        <p:spPr>
          <a:xfrm>
            <a:off x="3182112" y="2773160"/>
            <a:ext cx="4882896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def keyword for definition  • Parameters and arguments  • Return values  • Scope and variable lifetime  • Docstrings for documentation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Parameters and Arguments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Flexible ways to pass data into 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640080" y="1069328"/>
            <a:ext cx="2606040" cy="10058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5"/>
          <p:cNvSpPr/>
          <p:nvPr/>
        </p:nvSpPr>
        <p:spPr>
          <a:xfrm>
            <a:off x="713232" y="1105904"/>
            <a:ext cx="2459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POSITIONAL ARGS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5"/>
          <p:cNvSpPr/>
          <p:nvPr/>
        </p:nvSpPr>
        <p:spPr>
          <a:xfrm>
            <a:off x="713232" y="1288784"/>
            <a:ext cx="245973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train(model, epochs, lr):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train("ResNet", 100, 0.001)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5"/>
          <p:cNvSpPr/>
          <p:nvPr/>
        </p:nvSpPr>
        <p:spPr>
          <a:xfrm>
            <a:off x="3383280" y="1069328"/>
            <a:ext cx="2377440" cy="10058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5"/>
          <p:cNvSpPr/>
          <p:nvPr/>
        </p:nvSpPr>
        <p:spPr>
          <a:xfrm>
            <a:off x="3456432" y="1105904"/>
            <a:ext cx="22311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KEYWORD ARGS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3456432" y="1288784"/>
            <a:ext cx="223113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model="ResNet",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lr=0.001,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epochs=100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5"/>
          <p:cNvSpPr/>
          <p:nvPr/>
        </p:nvSpPr>
        <p:spPr>
          <a:xfrm>
            <a:off x="5897880" y="1069328"/>
            <a:ext cx="2240280" cy="10058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5"/>
          <p:cNvSpPr/>
          <p:nvPr/>
        </p:nvSpPr>
        <p:spPr>
          <a:xfrm>
            <a:off x="5971032" y="1105904"/>
            <a:ext cx="20939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DEFAULT VALUES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5"/>
          <p:cNvSpPr/>
          <p:nvPr/>
        </p:nvSpPr>
        <p:spPr>
          <a:xfrm>
            <a:off x="5971032" y="1288784"/>
            <a:ext cx="20939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train(model,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epochs=100,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lr=0.001):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5"/>
          <p:cNvSpPr/>
          <p:nvPr/>
        </p:nvSpPr>
        <p:spPr>
          <a:xfrm>
            <a:off x="640080" y="2166608"/>
            <a:ext cx="7498080" cy="59436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5"/>
          <p:cNvSpPr/>
          <p:nvPr/>
        </p:nvSpPr>
        <p:spPr>
          <a:xfrm>
            <a:off x="713232" y="2212328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Best Practice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5"/>
          <p:cNvSpPr/>
          <p:nvPr/>
        </p:nvSpPr>
        <p:spPr>
          <a:xfrm>
            <a:off x="713232" y="2422640"/>
            <a:ext cx="735177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Put required parameters first, optional parameters with defaults last. This makes function calls cleaner and intentions clearer.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5"/>
          <p:cNvSpPr/>
          <p:nvPr/>
        </p:nvSpPr>
        <p:spPr>
          <a:xfrm>
            <a:off x="640080" y="2852408"/>
            <a:ext cx="7498080" cy="47075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5"/>
          <p:cNvSpPr/>
          <p:nvPr/>
        </p:nvSpPr>
        <p:spPr>
          <a:xfrm>
            <a:off x="713232" y="2907272"/>
            <a:ext cx="7351776" cy="23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train("ResNet")                    # Uses all defaults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train("ResNet", epochs=200)        # Override just epochs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15" descr="A diagram of a function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9632" y="3414606"/>
            <a:ext cx="2424735" cy="161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*args and **kwargs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Handling flexible function signatures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6"/>
          <p:cNvSpPr/>
          <p:nvPr/>
        </p:nvSpPr>
        <p:spPr>
          <a:xfrm>
            <a:off x="640080" y="1478206"/>
            <a:ext cx="3749040" cy="10058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6"/>
          <p:cNvSpPr/>
          <p:nvPr/>
        </p:nvSpPr>
        <p:spPr>
          <a:xfrm>
            <a:off x="713232" y="1514782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*args - Variable Positional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6"/>
          <p:cNvSpPr/>
          <p:nvPr/>
        </p:nvSpPr>
        <p:spPr>
          <a:xfrm>
            <a:off x="713232" y="1697662"/>
            <a:ext cx="360273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sum_all(*numbers):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"""Accept any number of arguments."""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sum(numbers)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sum_all(1, 2, 3, 4, 5)  # 15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6"/>
          <p:cNvSpPr/>
          <p:nvPr/>
        </p:nvSpPr>
        <p:spPr>
          <a:xfrm>
            <a:off x="4572000" y="1478206"/>
            <a:ext cx="3566160" cy="10058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6"/>
          <p:cNvSpPr/>
          <p:nvPr/>
        </p:nvSpPr>
        <p:spPr>
          <a:xfrm>
            <a:off x="4645152" y="1514782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**kwargs - Variable Keyword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4645152" y="1697662"/>
            <a:ext cx="341985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create_config(**settings):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"""Accept any keyword arguments."""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settings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config = create_config(lr=0.01, epochs=50)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6"/>
          <p:cNvSpPr/>
          <p:nvPr/>
        </p:nvSpPr>
        <p:spPr>
          <a:xfrm>
            <a:off x="640080" y="2575485"/>
            <a:ext cx="7498080" cy="128898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6"/>
          <p:cNvSpPr/>
          <p:nvPr/>
        </p:nvSpPr>
        <p:spPr>
          <a:xfrm>
            <a:off x="713232" y="2612062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AI USE CASE: FLEXIBLE MODEL CONFIGURATION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6"/>
          <p:cNvSpPr/>
          <p:nvPr/>
        </p:nvSpPr>
        <p:spPr>
          <a:xfrm>
            <a:off x="713232" y="2794942"/>
            <a:ext cx="73517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build_model(architecture, **hyperparams):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"""Build model with flexible hyperparameters."""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model = load_architecture(architecture)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model.configure(**hyperparams)    # Pass all settings to model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model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 = build_model("ResNet", lr=0.001, dropout=0.5, batch_size=32)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7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Return Values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Getting results back from 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7"/>
          <p:cNvSpPr/>
          <p:nvPr/>
        </p:nvSpPr>
        <p:spPr>
          <a:xfrm>
            <a:off x="640080" y="1351826"/>
            <a:ext cx="2606040" cy="129473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7"/>
          <p:cNvSpPr/>
          <p:nvPr/>
        </p:nvSpPr>
        <p:spPr>
          <a:xfrm>
            <a:off x="713232" y="1388402"/>
            <a:ext cx="2459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SINGLE RETURN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7"/>
          <p:cNvSpPr/>
          <p:nvPr/>
        </p:nvSpPr>
        <p:spPr>
          <a:xfrm>
            <a:off x="713232" y="1571282"/>
            <a:ext cx="245973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get_accuracy(pred, labels):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correct = sum(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p == l for p, 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in zip(pred, labels)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correct / len(labels)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7"/>
          <p:cNvSpPr/>
          <p:nvPr/>
        </p:nvSpPr>
        <p:spPr>
          <a:xfrm>
            <a:off x="3383275" y="1351825"/>
            <a:ext cx="2377500" cy="1421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7"/>
          <p:cNvSpPr/>
          <p:nvPr/>
        </p:nvSpPr>
        <p:spPr>
          <a:xfrm>
            <a:off x="3456432" y="1388402"/>
            <a:ext cx="22311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MULTIPLE RETURNS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7"/>
          <p:cNvSpPr/>
          <p:nvPr/>
        </p:nvSpPr>
        <p:spPr>
          <a:xfrm>
            <a:off x="3456432" y="1571282"/>
            <a:ext cx="223113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train_test_split(data):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split = int(len(data)*0.8)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data[:split], data[split:]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train, test = train_test_split(data)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7"/>
          <p:cNvSpPr/>
          <p:nvPr/>
        </p:nvSpPr>
        <p:spPr>
          <a:xfrm>
            <a:off x="5897880" y="1351826"/>
            <a:ext cx="2240280" cy="129473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7"/>
          <p:cNvSpPr/>
          <p:nvPr/>
        </p:nvSpPr>
        <p:spPr>
          <a:xfrm>
            <a:off x="5971032" y="1388402"/>
            <a:ext cx="20939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RETURN DICT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7"/>
          <p:cNvSpPr/>
          <p:nvPr/>
        </p:nvSpPr>
        <p:spPr>
          <a:xfrm>
            <a:off x="5971032" y="1571282"/>
            <a:ext cx="209397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evaluate(model):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"accuracy": 0.95,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"precision": 0.93,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"recall": 0.94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640080" y="2920023"/>
            <a:ext cx="7498080" cy="5029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7"/>
          <p:cNvSpPr/>
          <p:nvPr/>
        </p:nvSpPr>
        <p:spPr>
          <a:xfrm>
            <a:off x="713232" y="2965743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Pro Tip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7"/>
          <p:cNvSpPr/>
          <p:nvPr/>
        </p:nvSpPr>
        <p:spPr>
          <a:xfrm>
            <a:off x="713232" y="3176055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Use tuple unpacking for multiple returns, or return a dictionary for named results that are self-documenting.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Variable Scope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Understanding where variables live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8"/>
          <p:cNvSpPr/>
          <p:nvPr/>
        </p:nvSpPr>
        <p:spPr>
          <a:xfrm>
            <a:off x="640080" y="1336955"/>
            <a:ext cx="3749040" cy="138988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8"/>
          <p:cNvSpPr/>
          <p:nvPr/>
        </p:nvSpPr>
        <p:spPr>
          <a:xfrm>
            <a:off x="713232" y="1373532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LOCAL SCOPE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713232" y="1556412"/>
            <a:ext cx="3602736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calculate():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x = 10        # Local variable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x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print(x)          # Error! x not defined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x only exists inside the function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8"/>
          <p:cNvSpPr/>
          <p:nvPr/>
        </p:nvSpPr>
        <p:spPr>
          <a:xfrm>
            <a:off x="4572000" y="1336956"/>
            <a:ext cx="3566160" cy="138988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8"/>
          <p:cNvSpPr/>
          <p:nvPr/>
        </p:nvSpPr>
        <p:spPr>
          <a:xfrm>
            <a:off x="4645152" y="1373532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GLOBAL SCOPE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8"/>
          <p:cNvSpPr/>
          <p:nvPr/>
        </p:nvSpPr>
        <p:spPr>
          <a:xfrm>
            <a:off x="4645152" y="1556412"/>
            <a:ext cx="3419856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 = 0.001   # Global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train():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print(learning_rate)  # Can READ global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update_lr():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global learning_rate  # Declare global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learning_rate = 0.0001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8"/>
          <p:cNvSpPr/>
          <p:nvPr/>
        </p:nvSpPr>
        <p:spPr>
          <a:xfrm>
            <a:off x="640080" y="2803490"/>
            <a:ext cx="3749040" cy="790957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8"/>
          <p:cNvSpPr/>
          <p:nvPr/>
        </p:nvSpPr>
        <p:spPr>
          <a:xfrm>
            <a:off x="713232" y="2849211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LEGB Rule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8"/>
          <p:cNvSpPr/>
          <p:nvPr/>
        </p:nvSpPr>
        <p:spPr>
          <a:xfrm>
            <a:off x="713232" y="3059523"/>
            <a:ext cx="3602736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Local → Enclosing → Global → Built-in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Python searches for variables in this order.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8"/>
          <p:cNvSpPr/>
          <p:nvPr/>
        </p:nvSpPr>
        <p:spPr>
          <a:xfrm>
            <a:off x="4572000" y="2799996"/>
            <a:ext cx="3566160" cy="790957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8"/>
          <p:cNvSpPr/>
          <p:nvPr/>
        </p:nvSpPr>
        <p:spPr>
          <a:xfrm>
            <a:off x="4645152" y="2845717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Best Practice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8"/>
          <p:cNvSpPr/>
          <p:nvPr/>
        </p:nvSpPr>
        <p:spPr>
          <a:xfrm>
            <a:off x="4645152" y="3056029"/>
            <a:ext cx="3419856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Avoid global variables. Pass values as parameters instead for clearer, testable code.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Docstrings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9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Documenting functions for collaboration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9"/>
          <p:cNvSpPr/>
          <p:nvPr/>
        </p:nvSpPr>
        <p:spPr>
          <a:xfrm>
            <a:off x="699553" y="1047024"/>
            <a:ext cx="4846320" cy="222230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9"/>
          <p:cNvSpPr/>
          <p:nvPr/>
        </p:nvSpPr>
        <p:spPr>
          <a:xfrm>
            <a:off x="772705" y="1083601"/>
            <a:ext cx="470001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GOOGLE STYLE DOCSTRING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9"/>
          <p:cNvSpPr/>
          <p:nvPr/>
        </p:nvSpPr>
        <p:spPr>
          <a:xfrm>
            <a:off x="772705" y="1266481"/>
            <a:ext cx="4700016" cy="14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normalize(data, method="minmax"):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"""Normalize data using specified method.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Args: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data: List of numerical values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method: Normalization method ("minmax" or "zscore")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Returns: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List of normalized values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Raises: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ValueError: If method not recognized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9"/>
          <p:cNvSpPr/>
          <p:nvPr/>
        </p:nvSpPr>
        <p:spPr>
          <a:xfrm>
            <a:off x="5683033" y="1047025"/>
            <a:ext cx="2514600" cy="16916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9"/>
          <p:cNvSpPr/>
          <p:nvPr/>
        </p:nvSpPr>
        <p:spPr>
          <a:xfrm>
            <a:off x="5756185" y="1092745"/>
            <a:ext cx="236829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Why Document?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9"/>
          <p:cNvSpPr/>
          <p:nvPr/>
        </p:nvSpPr>
        <p:spPr>
          <a:xfrm>
            <a:off x="5756185" y="1303057"/>
            <a:ext cx="236829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IDE shows docs on hover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Auto-generates API docs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Helps team collaboration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Essential for open-source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Self-documenting code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Easier maintenance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640080" y="118872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640080" y="150876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Python Review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640080" y="210312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Refreshing Core Concepts Essential for AI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640080" y="2560320"/>
            <a:ext cx="3657600" cy="1783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640080" y="2560320"/>
            <a:ext cx="45720" cy="178308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804672" y="2633472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804672" y="2852928"/>
            <a:ext cx="3383280" cy="14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Review core Python concepts essential for AI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Write modular and reusable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lists, loops, and comprehensions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Apply clean coding principles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4480560" y="2560320"/>
            <a:ext cx="3657600" cy="1783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4480560" y="2560320"/>
            <a:ext cx="45720" cy="178308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645152" y="2633472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4645152" y="2852928"/>
            <a:ext cx="338328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Refactor a script with repeated code into clean, modular functions.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4645152" y="361188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645152" y="3831336"/>
            <a:ext cx="33832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Code submission: Python script demonstrating modular design.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1 · Advanced Python for AI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Higher-Order Functions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Functions that work with other 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0"/>
          <p:cNvSpPr/>
          <p:nvPr/>
        </p:nvSpPr>
        <p:spPr>
          <a:xfrm>
            <a:off x="640080" y="1280160"/>
            <a:ext cx="3749040" cy="137096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0"/>
          <p:cNvSpPr/>
          <p:nvPr/>
        </p:nvSpPr>
        <p:spPr>
          <a:xfrm>
            <a:off x="713232" y="1316736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PASSING FUNCTIONS AS ARGS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0"/>
          <p:cNvSpPr/>
          <p:nvPr/>
        </p:nvSpPr>
        <p:spPr>
          <a:xfrm>
            <a:off x="713232" y="1499616"/>
            <a:ext cx="3602736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apply_to_all(func, data):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[func(x) for x in data]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numbers = [1, 2, 3, 4]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squared = apply_to_all(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lambda x: x**2, numbers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  # [1, 4, 9, 16]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4571999" y="1280159"/>
            <a:ext cx="3626069" cy="137096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0"/>
          <p:cNvSpPr/>
          <p:nvPr/>
        </p:nvSpPr>
        <p:spPr>
          <a:xfrm>
            <a:off x="4645152" y="1316736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BUILT-IN HIGHER-ORDER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0"/>
          <p:cNvSpPr/>
          <p:nvPr/>
        </p:nvSpPr>
        <p:spPr>
          <a:xfrm>
            <a:off x="4645152" y="1499616"/>
            <a:ext cx="3419856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map - apply to each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list(map(str.upper, ["a", "b"]))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filter - keep if True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list(filter(lambda x: x &gt; 0, nums))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sorted with key function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sorted(data, key=lambda x: x["val"])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0"/>
          <p:cNvSpPr/>
          <p:nvPr/>
        </p:nvSpPr>
        <p:spPr>
          <a:xfrm>
            <a:off x="640080" y="2871216"/>
            <a:ext cx="7498080" cy="457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0"/>
          <p:cNvSpPr/>
          <p:nvPr/>
        </p:nvSpPr>
        <p:spPr>
          <a:xfrm>
            <a:off x="713232" y="2980944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AI Use Case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0"/>
          <p:cNvSpPr/>
          <p:nvPr/>
        </p:nvSpPr>
        <p:spPr>
          <a:xfrm>
            <a:off x="713232" y="3191256"/>
            <a:ext cx="7351776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Building preprocessing pipelines by composing transformation functions - each step is a function passed to the next.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Decorators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Adding functionality to existing 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640080" y="1106498"/>
            <a:ext cx="4846320" cy="220969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713232" y="1143075"/>
            <a:ext cx="470001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TIMING DECORATOR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713232" y="1325955"/>
            <a:ext cx="4700016" cy="199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import time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timer(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def wrapper(*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**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kwargs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start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time.time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result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(*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**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kwargs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print(f"{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.__name__} took {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time.time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()-start:.2f}s")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result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wrapper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@timer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train_model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(epochs):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# Training code...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1"/>
          <p:cNvSpPr/>
          <p:nvPr/>
        </p:nvSpPr>
        <p:spPr>
          <a:xfrm>
            <a:off x="5623559" y="1106499"/>
            <a:ext cx="3052089" cy="16916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1"/>
          <p:cNvSpPr/>
          <p:nvPr/>
        </p:nvSpPr>
        <p:spPr>
          <a:xfrm>
            <a:off x="5696712" y="1152219"/>
            <a:ext cx="236829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Common Use Cases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1"/>
          <p:cNvSpPr/>
          <p:nvPr/>
        </p:nvSpPr>
        <p:spPr>
          <a:xfrm>
            <a:off x="5696712" y="1362531"/>
            <a:ext cx="236829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Timing/profiling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Logging function calls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Caching results (memoization)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Input validation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Authentication checks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Retry logic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21" descr="A diagram of a decorator flow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3560" y="2935374"/>
            <a:ext cx="3052089" cy="203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Building a Utility Library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Common functions for AI data tasks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2"/>
          <p:cNvSpPr/>
          <p:nvPr/>
        </p:nvSpPr>
        <p:spPr>
          <a:xfrm>
            <a:off x="640080" y="1262660"/>
            <a:ext cx="4846320" cy="261817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2"/>
          <p:cNvSpPr/>
          <p:nvPr/>
        </p:nvSpPr>
        <p:spPr>
          <a:xfrm>
            <a:off x="713232" y="1299237"/>
            <a:ext cx="470001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data_utils.py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2"/>
          <p:cNvSpPr/>
          <p:nvPr/>
        </p:nvSpPr>
        <p:spPr>
          <a:xfrm>
            <a:off x="713232" y="1482117"/>
            <a:ext cx="4700016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load_data(filepath):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"""Load data from CSV file."""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clean_missing(df, strategy="drop"):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"""Handle missing values."""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normalize(data, method="minmax"):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"""Normalize numerical data."""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split_data(X, y, test_size=0.2):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"""Split into train/test sets."""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2"/>
          <p:cNvSpPr/>
          <p:nvPr/>
        </p:nvSpPr>
        <p:spPr>
          <a:xfrm>
            <a:off x="5623560" y="1262661"/>
            <a:ext cx="2514600" cy="14173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2"/>
          <p:cNvSpPr/>
          <p:nvPr/>
        </p:nvSpPr>
        <p:spPr>
          <a:xfrm>
            <a:off x="5696712" y="1308381"/>
            <a:ext cx="236829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5696712" y="1518693"/>
            <a:ext cx="23682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data_utils import (</a:t>
            </a:r>
            <a:endParaRPr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load_data,</a:t>
            </a:r>
            <a:endParaRPr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clean_missing,</a:t>
            </a:r>
            <a:endParaRPr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normalize</a:t>
            </a:r>
            <a:endParaRPr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517" name="Google Shape;517;p22"/>
          <p:cNvSpPr/>
          <p:nvPr/>
        </p:nvSpPr>
        <p:spPr>
          <a:xfrm>
            <a:off x="5641848" y="2722705"/>
            <a:ext cx="2514600" cy="1158135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5715000" y="2735726"/>
            <a:ext cx="236829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2"/>
          <p:cNvSpPr/>
          <p:nvPr/>
        </p:nvSpPr>
        <p:spPr>
          <a:xfrm>
            <a:off x="5715000" y="2890293"/>
            <a:ext cx="2368296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Reuse across projects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Consistent behavior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Easy to test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Team standardization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Designing a Reusable data_utils Module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Turn common operations into a stable utility module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3"/>
          <p:cNvSpPr/>
          <p:nvPr/>
        </p:nvSpPr>
        <p:spPr>
          <a:xfrm>
            <a:off x="640080" y="1173405"/>
            <a:ext cx="4846320" cy="26826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3"/>
          <p:cNvSpPr/>
          <p:nvPr/>
        </p:nvSpPr>
        <p:spPr>
          <a:xfrm>
            <a:off x="713232" y="1209981"/>
            <a:ext cx="470001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EXAMPLE STRUCTURE (data_utils.py)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3"/>
          <p:cNvSpPr/>
          <p:nvPr/>
        </p:nvSpPr>
        <p:spPr>
          <a:xfrm>
            <a:off x="713232" y="1392861"/>
            <a:ext cx="4700016" cy="14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pathlib import Path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import pandas as pd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load_csv(path: Path) -&gt; pd.DataFrame: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"""Load CSV with minimal assumptions."""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pd.read_csv(path)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drop_missing(df: pd.DataFrame, cols: list[str]) -&gt; pd.DataFrame: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"""Drop rows with missing values in required columns."""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df.dropna(subset=cols)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add_ratio(df: pd.DataFrame, num: str, denom: str, out: str):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"""Add a ratio feature like price_per_sqft."""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 = df.copy()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df[out] = df[num] / df[denom]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df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3"/>
          <p:cNvSpPr/>
          <p:nvPr/>
        </p:nvSpPr>
        <p:spPr>
          <a:xfrm>
            <a:off x="5623560" y="1173405"/>
            <a:ext cx="2514600" cy="82296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3"/>
          <p:cNvSpPr/>
          <p:nvPr/>
        </p:nvSpPr>
        <p:spPr>
          <a:xfrm>
            <a:off x="5696712" y="1219125"/>
            <a:ext cx="236829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Engineering Notes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3"/>
          <p:cNvSpPr/>
          <p:nvPr/>
        </p:nvSpPr>
        <p:spPr>
          <a:xfrm>
            <a:off x="5696712" y="1429437"/>
            <a:ext cx="2368296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Keep I/O separate from transforms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Return new DataFrames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explicit column names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3"/>
          <p:cNvSpPr/>
          <p:nvPr/>
        </p:nvSpPr>
        <p:spPr>
          <a:xfrm>
            <a:off x="5623560" y="2325365"/>
            <a:ext cx="2514600" cy="777240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3"/>
          <p:cNvSpPr/>
          <p:nvPr/>
        </p:nvSpPr>
        <p:spPr>
          <a:xfrm>
            <a:off x="5696712" y="2371085"/>
            <a:ext cx="236829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ML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3"/>
          <p:cNvSpPr/>
          <p:nvPr/>
        </p:nvSpPr>
        <p:spPr>
          <a:xfrm>
            <a:off x="5696712" y="2581397"/>
            <a:ext cx="23682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 stable data_utils module plugs into pipelines without rewrites. Consistency reduces bugs.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Create Utility Functions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Build a library of reusable data 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4"/>
          <p:cNvSpPr/>
          <p:nvPr/>
        </p:nvSpPr>
        <p:spPr>
          <a:xfrm>
            <a:off x="640080" y="1364742"/>
            <a:ext cx="3749040" cy="128016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4"/>
          <p:cNvSpPr/>
          <p:nvPr/>
        </p:nvSpPr>
        <p:spPr>
          <a:xfrm>
            <a:off x="777240" y="1428750"/>
            <a:ext cx="3474720" cy="20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Required 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4"/>
          <p:cNvSpPr/>
          <p:nvPr/>
        </p:nvSpPr>
        <p:spPr>
          <a:xfrm>
            <a:off x="777240" y="1657350"/>
            <a:ext cx="34747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1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calculate_statistics</a:t>
            </a: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(data)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1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normalize_data</a:t>
            </a: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(data, method)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1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remove_outliers</a:t>
            </a: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(data, threshold)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1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train_test_split</a:t>
            </a: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(data, ratio)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1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encode_labels</a:t>
            </a:r>
            <a:r>
              <a:rPr lang="en-US" sz="1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(labels)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4"/>
          <p:cNvSpPr/>
          <p:nvPr/>
        </p:nvSpPr>
        <p:spPr>
          <a:xfrm>
            <a:off x="4572000" y="1364742"/>
            <a:ext cx="3566160" cy="128016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4"/>
          <p:cNvSpPr/>
          <p:nvPr/>
        </p:nvSpPr>
        <p:spPr>
          <a:xfrm>
            <a:off x="4645152" y="1410462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Bonus Points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4"/>
          <p:cNvSpPr/>
          <p:nvPr/>
        </p:nvSpPr>
        <p:spPr>
          <a:xfrm>
            <a:off x="4645152" y="1620774"/>
            <a:ext cx="3419856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Add type hints for all parameters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Include comprehensive docstrings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Write test cases for each function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Handle edge cases (empty lists, etc.)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24"/>
          <p:cNvSpPr/>
          <p:nvPr/>
        </p:nvSpPr>
        <p:spPr>
          <a:xfrm>
            <a:off x="640080" y="2736341"/>
            <a:ext cx="7498080" cy="592153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4"/>
          <p:cNvSpPr/>
          <p:nvPr/>
        </p:nvSpPr>
        <p:spPr>
          <a:xfrm>
            <a:off x="713232" y="2782062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Time: 30-45 minutes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4"/>
          <p:cNvSpPr/>
          <p:nvPr/>
        </p:nvSpPr>
        <p:spPr>
          <a:xfrm>
            <a:off x="713232" y="2992374"/>
            <a:ext cx="7351776" cy="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Create data_utils.py with at least 5 utility functions. Each function should have a docstring and handle edge cases.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2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 ·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Mini-Quiz: Functions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Test your understanding of function concepts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5"/>
          <p:cNvSpPr/>
          <p:nvPr/>
        </p:nvSpPr>
        <p:spPr>
          <a:xfrm>
            <a:off x="640080" y="1411298"/>
            <a:ext cx="3749040" cy="152909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5"/>
          <p:cNvSpPr/>
          <p:nvPr/>
        </p:nvSpPr>
        <p:spPr>
          <a:xfrm>
            <a:off x="713232" y="1457018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Topics Covered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5"/>
          <p:cNvSpPr/>
          <p:nvPr/>
        </p:nvSpPr>
        <p:spPr>
          <a:xfrm>
            <a:off x="713232" y="1667330"/>
            <a:ext cx="3602736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Function definition and calling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Parameters vs arguments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*args and **kwargs usage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Return values (single, multiple, dict)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Variable scope (LEGB rule)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Docstrings and documentation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5"/>
          <p:cNvSpPr/>
          <p:nvPr/>
        </p:nvSpPr>
        <p:spPr>
          <a:xfrm>
            <a:off x="4572000" y="1411298"/>
            <a:ext cx="3566160" cy="11887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5"/>
          <p:cNvSpPr/>
          <p:nvPr/>
        </p:nvSpPr>
        <p:spPr>
          <a:xfrm>
            <a:off x="4645152" y="1457018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Sample Questions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5"/>
          <p:cNvSpPr/>
          <p:nvPr/>
        </p:nvSpPr>
        <p:spPr>
          <a:xfrm>
            <a:off x="4645152" y="1667330"/>
            <a:ext cx="3419856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Difference between parameter and argument?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When would you use **kwargs?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What does LEGB stand for?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Write a function returning multiple values.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5"/>
          <p:cNvSpPr/>
          <p:nvPr/>
        </p:nvSpPr>
        <p:spPr>
          <a:xfrm>
            <a:off x="713232" y="3050596"/>
            <a:ext cx="7498080" cy="570081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5"/>
          <p:cNvSpPr/>
          <p:nvPr/>
        </p:nvSpPr>
        <p:spPr>
          <a:xfrm>
            <a:off x="747286" y="3050596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Format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5"/>
          <p:cNvSpPr/>
          <p:nvPr/>
        </p:nvSpPr>
        <p:spPr>
          <a:xfrm>
            <a:off x="747286" y="3260908"/>
            <a:ext cx="7351776" cy="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10 multiple choice + 2 coding questions  |  Time: 15 minutes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6"/>
          <p:cNvSpPr/>
          <p:nvPr/>
        </p:nvSpPr>
        <p:spPr>
          <a:xfrm>
            <a:off x="640080" y="118872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6"/>
          <p:cNvSpPr/>
          <p:nvPr/>
        </p:nvSpPr>
        <p:spPr>
          <a:xfrm>
            <a:off x="640080" y="150876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Lambda + .apply()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6"/>
          <p:cNvSpPr/>
          <p:nvPr/>
        </p:nvSpPr>
        <p:spPr>
          <a:xfrm>
            <a:off x="640080" y="210312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Functional Programming for Data Transformation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6"/>
          <p:cNvSpPr/>
          <p:nvPr/>
        </p:nvSpPr>
        <p:spPr>
          <a:xfrm>
            <a:off x="640080" y="2560320"/>
            <a:ext cx="3657600" cy="1783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6"/>
          <p:cNvSpPr/>
          <p:nvPr/>
        </p:nvSpPr>
        <p:spPr>
          <a:xfrm>
            <a:off x="640080" y="2560320"/>
            <a:ext cx="45720" cy="178308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6"/>
          <p:cNvSpPr/>
          <p:nvPr/>
        </p:nvSpPr>
        <p:spPr>
          <a:xfrm>
            <a:off x="804672" y="2633472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6"/>
          <p:cNvSpPr/>
          <p:nvPr/>
        </p:nvSpPr>
        <p:spPr>
          <a:xfrm>
            <a:off x="804672" y="2852928"/>
            <a:ext cx="3383280" cy="14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Write and use lambda functions for concise operations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Apply functions to Pandas DataFrames using .apply()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performance considerations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Build data cleaning pipelines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6"/>
          <p:cNvSpPr/>
          <p:nvPr/>
        </p:nvSpPr>
        <p:spPr>
          <a:xfrm>
            <a:off x="4480560" y="2560320"/>
            <a:ext cx="3657600" cy="1783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6"/>
          <p:cNvSpPr/>
          <p:nvPr/>
        </p:nvSpPr>
        <p:spPr>
          <a:xfrm>
            <a:off x="4480560" y="2560320"/>
            <a:ext cx="45720" cy="178308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6"/>
          <p:cNvSpPr/>
          <p:nvPr/>
        </p:nvSpPr>
        <p:spPr>
          <a:xfrm>
            <a:off x="4645152" y="2633472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6"/>
          <p:cNvSpPr/>
          <p:nvPr/>
        </p:nvSpPr>
        <p:spPr>
          <a:xfrm>
            <a:off x="4645152" y="2852928"/>
            <a:ext cx="338328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Use .apply() with lambda to clean a column (e.g., remove currency symbols).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6"/>
          <p:cNvSpPr/>
          <p:nvPr/>
        </p:nvSpPr>
        <p:spPr>
          <a:xfrm>
            <a:off x="4645152" y="361188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26"/>
          <p:cNvSpPr/>
          <p:nvPr/>
        </p:nvSpPr>
        <p:spPr>
          <a:xfrm>
            <a:off x="4645152" y="3831336"/>
            <a:ext cx="33832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Notebook showing use of lambda and apply.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6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1 · Advanced Python for AI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2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 · LAMBDA + .APPLY()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2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Lambda Functions Basics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Anonymous inline functions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7"/>
          <p:cNvSpPr/>
          <p:nvPr/>
        </p:nvSpPr>
        <p:spPr>
          <a:xfrm>
            <a:off x="640080" y="1336957"/>
            <a:ext cx="7498080" cy="4114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7"/>
          <p:cNvSpPr/>
          <p:nvPr/>
        </p:nvSpPr>
        <p:spPr>
          <a:xfrm>
            <a:off x="713232" y="1382677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27"/>
          <p:cNvSpPr/>
          <p:nvPr/>
        </p:nvSpPr>
        <p:spPr>
          <a:xfrm>
            <a:off x="713232" y="1592989"/>
            <a:ext cx="7351776" cy="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lambda arguments: expression     →     Returns result of expression automatically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27"/>
          <p:cNvSpPr/>
          <p:nvPr/>
        </p:nvSpPr>
        <p:spPr>
          <a:xfrm>
            <a:off x="640080" y="2062902"/>
            <a:ext cx="3749040" cy="8229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27"/>
          <p:cNvSpPr/>
          <p:nvPr/>
        </p:nvSpPr>
        <p:spPr>
          <a:xfrm>
            <a:off x="713232" y="2099478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REGULAR FUNCTION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27"/>
          <p:cNvSpPr/>
          <p:nvPr/>
        </p:nvSpPr>
        <p:spPr>
          <a:xfrm>
            <a:off x="713232" y="2282358"/>
            <a:ext cx="360273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square(x):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x ** 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result = square(5)  # 25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27"/>
          <p:cNvSpPr/>
          <p:nvPr/>
        </p:nvSpPr>
        <p:spPr>
          <a:xfrm>
            <a:off x="4572000" y="2062902"/>
            <a:ext cx="3566160" cy="8229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7"/>
          <p:cNvSpPr/>
          <p:nvPr/>
        </p:nvSpPr>
        <p:spPr>
          <a:xfrm>
            <a:off x="4645152" y="2099478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LAMBDA EQUIVALENT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7"/>
          <p:cNvSpPr/>
          <p:nvPr/>
        </p:nvSpPr>
        <p:spPr>
          <a:xfrm>
            <a:off x="4645152" y="2282358"/>
            <a:ext cx="341985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square = lambda x: x ** 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result = square(5)  # 25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7"/>
          <p:cNvSpPr/>
          <p:nvPr/>
        </p:nvSpPr>
        <p:spPr>
          <a:xfrm>
            <a:off x="640080" y="3140853"/>
            <a:ext cx="7498080" cy="6858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7"/>
          <p:cNvSpPr/>
          <p:nvPr/>
        </p:nvSpPr>
        <p:spPr>
          <a:xfrm>
            <a:off x="713232" y="3186573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Key Characteristics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7"/>
          <p:cNvSpPr/>
          <p:nvPr/>
        </p:nvSpPr>
        <p:spPr>
          <a:xfrm>
            <a:off x="713232" y="3396885"/>
            <a:ext cx="735177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Single expression only - no multiple statements  • Implicit return - no return keyword needed  • No if/for blocks inside (use ternary for conditions)  • Best for simple, one-time operations in functional contexts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 · LAMBDA + .APPLY()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Lambda with Built-in Functions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Power combinations for data processing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8"/>
          <p:cNvSpPr/>
          <p:nvPr/>
        </p:nvSpPr>
        <p:spPr>
          <a:xfrm>
            <a:off x="640080" y="1322088"/>
            <a:ext cx="2606040" cy="142111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8"/>
          <p:cNvSpPr/>
          <p:nvPr/>
        </p:nvSpPr>
        <p:spPr>
          <a:xfrm>
            <a:off x="713232" y="1358664"/>
            <a:ext cx="2459736" cy="17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WITH map()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8"/>
          <p:cNvSpPr/>
          <p:nvPr/>
        </p:nvSpPr>
        <p:spPr>
          <a:xfrm>
            <a:off x="713232" y="1541543"/>
            <a:ext cx="2459736" cy="83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numbers = [1, 2, 3, 4, 5]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squared = list(map(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lambda x: x**2,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numbers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))  # [1, 4, 9, 16, 25]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8"/>
          <p:cNvSpPr/>
          <p:nvPr/>
        </p:nvSpPr>
        <p:spPr>
          <a:xfrm>
            <a:off x="3383280" y="1322087"/>
            <a:ext cx="2377440" cy="142111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8"/>
          <p:cNvSpPr/>
          <p:nvPr/>
        </p:nvSpPr>
        <p:spPr>
          <a:xfrm>
            <a:off x="3456432" y="1358664"/>
            <a:ext cx="2231136" cy="17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WITH filter()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8"/>
          <p:cNvSpPr/>
          <p:nvPr/>
        </p:nvSpPr>
        <p:spPr>
          <a:xfrm>
            <a:off x="3456432" y="1541543"/>
            <a:ext cx="2231136" cy="83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numbers = [-2, -1, 0, 1, 2]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positive = list(filter(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lambda x: x &gt; 0,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numbers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))  # [1, 2]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8"/>
          <p:cNvSpPr/>
          <p:nvPr/>
        </p:nvSpPr>
        <p:spPr>
          <a:xfrm>
            <a:off x="5897880" y="1322088"/>
            <a:ext cx="2240280" cy="142111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8"/>
          <p:cNvSpPr/>
          <p:nvPr/>
        </p:nvSpPr>
        <p:spPr>
          <a:xfrm>
            <a:off x="5971032" y="1358664"/>
            <a:ext cx="2093976" cy="17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WITH sorted()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8"/>
          <p:cNvSpPr/>
          <p:nvPr/>
        </p:nvSpPr>
        <p:spPr>
          <a:xfrm>
            <a:off x="5971032" y="1541543"/>
            <a:ext cx="2093976" cy="83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students = [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{"name": "A", "grade": 85},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{"name": "B", "grade": 92}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sorted(students,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key=lambda s: s["grade"])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8"/>
          <p:cNvSpPr/>
          <p:nvPr/>
        </p:nvSpPr>
        <p:spPr>
          <a:xfrm>
            <a:off x="640080" y="3000792"/>
            <a:ext cx="7498080" cy="5486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8"/>
          <p:cNvSpPr/>
          <p:nvPr/>
        </p:nvSpPr>
        <p:spPr>
          <a:xfrm>
            <a:off x="713232" y="3046512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When to Use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8"/>
          <p:cNvSpPr/>
          <p:nvPr/>
        </p:nvSpPr>
        <p:spPr>
          <a:xfrm>
            <a:off x="713232" y="3256824"/>
            <a:ext cx="735177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Lambda functions shine when used with map(), filter(), sorted(), and pandas .apply() - anywhere you need a quick, inline function.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2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 · LAMBDA + .APPLY()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The .apply() Method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Pandas' most powerful transformation tool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29"/>
          <p:cNvSpPr/>
          <p:nvPr/>
        </p:nvSpPr>
        <p:spPr>
          <a:xfrm>
            <a:off x="640080" y="1426167"/>
            <a:ext cx="3749040" cy="5486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29"/>
          <p:cNvSpPr/>
          <p:nvPr/>
        </p:nvSpPr>
        <p:spPr>
          <a:xfrm>
            <a:off x="713232" y="1471887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What is .apply()?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29"/>
          <p:cNvSpPr/>
          <p:nvPr/>
        </p:nvSpPr>
        <p:spPr>
          <a:xfrm>
            <a:off x="713232" y="1682199"/>
            <a:ext cx="360273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Applies a function to each element (Series) or row/column (DataFrame) in pandas.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29"/>
          <p:cNvSpPr/>
          <p:nvPr/>
        </p:nvSpPr>
        <p:spPr>
          <a:xfrm>
            <a:off x="4572000" y="1426167"/>
            <a:ext cx="3566160" cy="5486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29"/>
          <p:cNvSpPr/>
          <p:nvPr/>
        </p:nvSpPr>
        <p:spPr>
          <a:xfrm>
            <a:off x="4645152" y="1481031"/>
            <a:ext cx="3419856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prices_tax = prices.apply(lambda x: x * 1.1)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29"/>
          <p:cNvSpPr/>
          <p:nvPr/>
        </p:nvSpPr>
        <p:spPr>
          <a:xfrm>
            <a:off x="640080" y="2260724"/>
            <a:ext cx="3749040" cy="10058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29"/>
          <p:cNvSpPr/>
          <p:nvPr/>
        </p:nvSpPr>
        <p:spPr>
          <a:xfrm>
            <a:off x="713232" y="2297300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SERIES.APPLY()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29"/>
          <p:cNvSpPr/>
          <p:nvPr/>
        </p:nvSpPr>
        <p:spPr>
          <a:xfrm>
            <a:off x="713232" y="2480180"/>
            <a:ext cx="360273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import pandas as pd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prices = pd.Series([100, 200, 150, 300])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prices_tax = prices.apply(lambda x: x * 1.1)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110.0, 220.0, 165.0, 330.0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29"/>
          <p:cNvSpPr/>
          <p:nvPr/>
        </p:nvSpPr>
        <p:spPr>
          <a:xfrm>
            <a:off x="4572000" y="2260723"/>
            <a:ext cx="3566160" cy="126306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29"/>
          <p:cNvSpPr/>
          <p:nvPr/>
        </p:nvSpPr>
        <p:spPr>
          <a:xfrm>
            <a:off x="4645152" y="2306444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Why Use .apply()?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29"/>
          <p:cNvSpPr/>
          <p:nvPr/>
        </p:nvSpPr>
        <p:spPr>
          <a:xfrm>
            <a:off x="4645152" y="2516756"/>
            <a:ext cx="3419856" cy="94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Apply custom logic to data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Bridge pandas and Python functions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Handle complex transformations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Row-wise or column-wise operations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 · PYTHON REVIEW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Why Python for AI?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Python dominates AI development due to its extensive ecosystem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640080" y="1005840"/>
            <a:ext cx="182880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640080" y="1005840"/>
            <a:ext cx="36576" cy="9144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13232" y="1078992"/>
            <a:ext cx="16824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57%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713232" y="1508760"/>
            <a:ext cx="16824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alibri"/>
              <a:buNone/>
            </a:pPr>
            <a:r>
              <a:rPr lang="en-US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Scientists'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alibri"/>
              <a:buNone/>
            </a:pPr>
            <a:r>
              <a:rPr lang="en-US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Primary Language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2606040" y="1005840"/>
            <a:ext cx="182880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2606040" y="1005840"/>
            <a:ext cx="36576" cy="9144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2679192" y="1078992"/>
            <a:ext cx="16824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40%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2679192" y="1508760"/>
            <a:ext cx="16824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alibri"/>
              <a:buNone/>
            </a:pPr>
            <a:r>
              <a:rPr lang="en-US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Reduced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alibri"/>
              <a:buNone/>
            </a:pPr>
            <a:r>
              <a:rPr lang="en-US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Development Time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4572000" y="1005840"/>
            <a:ext cx="173736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4572000" y="1005840"/>
            <a:ext cx="36576" cy="91440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4645152" y="1078992"/>
            <a:ext cx="159105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#1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4645152" y="1508760"/>
            <a:ext cx="159105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alibri"/>
              <a:buNone/>
            </a:pPr>
            <a:r>
              <a:rPr lang="en-US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ML Library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alibri"/>
              <a:buNone/>
            </a:pPr>
            <a:r>
              <a:rPr lang="en-US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Ecosystem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6446520" y="1005840"/>
            <a:ext cx="169164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6446520" y="1005840"/>
            <a:ext cx="36576" cy="9144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519672" y="1078992"/>
            <a:ext cx="154533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10M+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6519672" y="1508760"/>
            <a:ext cx="154533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alibri"/>
              <a:buNone/>
            </a:pPr>
            <a:r>
              <a:rPr lang="en-US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Active Python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alibri"/>
              <a:buNone/>
            </a:pPr>
            <a:r>
              <a:rPr lang="en-US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Developers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40080" y="2057400"/>
            <a:ext cx="292608" cy="292608"/>
          </a:xfrm>
          <a:prstGeom prst="ellipse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640080" y="2057400"/>
            <a:ext cx="292608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1024128" y="2057400"/>
            <a:ext cx="2286000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Rich Library Ecosystem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3383280" y="2057400"/>
            <a:ext cx="4754880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NumPy, pandas, TensorFlow, PyTorch, scikit-learn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40080" y="2587752"/>
            <a:ext cx="292608" cy="292608"/>
          </a:xfrm>
          <a:prstGeom prst="ellipse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640080" y="2587752"/>
            <a:ext cx="292608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024128" y="2587752"/>
            <a:ext cx="2286000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Clean, Readable Syntax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3383280" y="2587752"/>
            <a:ext cx="4754880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Focus on algorithms, not implementation details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640080" y="3118104"/>
            <a:ext cx="292608" cy="292608"/>
          </a:xfrm>
          <a:prstGeom prst="ellipse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40080" y="3118104"/>
            <a:ext cx="292608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1024128" y="3118104"/>
            <a:ext cx="2286000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Strong Community Support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3383280" y="3118104"/>
            <a:ext cx="4754880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Extensive documentation, tutorials, and forums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640080" y="3648456"/>
            <a:ext cx="292608" cy="292608"/>
          </a:xfrm>
          <a:prstGeom prst="ellipse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40080" y="3648456"/>
            <a:ext cx="292608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1024128" y="3648456"/>
            <a:ext cx="2286000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Interactive Development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3383280" y="3648456"/>
            <a:ext cx="4754880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Jupyter notebooks for rapid prototyping and sharing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"/>
          <p:cNvSpPr/>
          <p:nvPr/>
        </p:nvSpPr>
        <p:spPr>
          <a:xfrm>
            <a:off x="4572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 · LAMBDA + .APPLY()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3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.apply() on DataFrames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Column-wise and row-wise operations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0"/>
          <p:cNvSpPr/>
          <p:nvPr/>
        </p:nvSpPr>
        <p:spPr>
          <a:xfrm>
            <a:off x="640080" y="1059215"/>
            <a:ext cx="3749040" cy="121466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0"/>
          <p:cNvSpPr/>
          <p:nvPr/>
        </p:nvSpPr>
        <p:spPr>
          <a:xfrm>
            <a:off x="713232" y="1095792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COLUMN-WISE (axis=0)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0"/>
          <p:cNvSpPr/>
          <p:nvPr/>
        </p:nvSpPr>
        <p:spPr>
          <a:xfrm>
            <a:off x="713232" y="1278672"/>
            <a:ext cx="3602736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 = pd.DataFrame({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"A": [1, 2, 3],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"B": [4, 5, 6]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df.apply(lambda col: col.max())  # A:3, B:6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0"/>
          <p:cNvSpPr/>
          <p:nvPr/>
        </p:nvSpPr>
        <p:spPr>
          <a:xfrm>
            <a:off x="4572000" y="1059216"/>
            <a:ext cx="3566160" cy="121466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0"/>
          <p:cNvSpPr/>
          <p:nvPr/>
        </p:nvSpPr>
        <p:spPr>
          <a:xfrm>
            <a:off x="4645152" y="1095792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ROW-WISE (axis=1)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0"/>
          <p:cNvSpPr/>
          <p:nvPr/>
        </p:nvSpPr>
        <p:spPr>
          <a:xfrm>
            <a:off x="4645152" y="1278672"/>
            <a:ext cx="3419856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df["sum"] = df.apply(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lambda row: row["A"] + row["B"],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axis=1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Adds A and B for each row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0"/>
          <p:cNvSpPr/>
          <p:nvPr/>
        </p:nvSpPr>
        <p:spPr>
          <a:xfrm>
            <a:off x="640080" y="2475049"/>
            <a:ext cx="7498080" cy="60268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0"/>
          <p:cNvSpPr/>
          <p:nvPr/>
        </p:nvSpPr>
        <p:spPr>
          <a:xfrm>
            <a:off x="713232" y="2511625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 dirty="0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APPLYING TO SPECIFIC COLUMN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30"/>
          <p:cNvSpPr/>
          <p:nvPr/>
        </p:nvSpPr>
        <p:spPr>
          <a:xfrm>
            <a:off x="713232" y="2694505"/>
            <a:ext cx="735177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['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A_squared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']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['A'].apply(lambda x: x**2)      # Square values in column A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['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B_log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']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['B'].apply(lambda x: np.log(x))     # Log transform column B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2" name="Google Shape;682;p30" descr="A screen 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7828" y="3141502"/>
            <a:ext cx="2828344" cy="188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 · LAMBDA + .APPLY()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Lambda + apply() Examples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Real-world data transformations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1"/>
          <p:cNvSpPr/>
          <p:nvPr/>
        </p:nvSpPr>
        <p:spPr>
          <a:xfrm>
            <a:off x="640080" y="1314450"/>
            <a:ext cx="3749040" cy="7772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1"/>
          <p:cNvSpPr/>
          <p:nvPr/>
        </p:nvSpPr>
        <p:spPr>
          <a:xfrm>
            <a:off x="713232" y="1351026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TEXT CLEANING (NLP)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1"/>
          <p:cNvSpPr/>
          <p:nvPr/>
        </p:nvSpPr>
        <p:spPr>
          <a:xfrm>
            <a:off x="713232" y="1533906"/>
            <a:ext cx="3602736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df["clean"] = df["text"].apply(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lambda x: x.lower().strip()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1"/>
          <p:cNvSpPr/>
          <p:nvPr/>
        </p:nvSpPr>
        <p:spPr>
          <a:xfrm>
            <a:off x="4572000" y="1314450"/>
            <a:ext cx="3566160" cy="7772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1"/>
          <p:cNvSpPr/>
          <p:nvPr/>
        </p:nvSpPr>
        <p:spPr>
          <a:xfrm>
            <a:off x="4645152" y="1351026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FEATURE SCALING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1"/>
          <p:cNvSpPr/>
          <p:nvPr/>
        </p:nvSpPr>
        <p:spPr>
          <a:xfrm>
            <a:off x="4645152" y="1533906"/>
            <a:ext cx="3419856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df["norm"] = df["value"].apply(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lambda x: (x - mean) / std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1"/>
          <p:cNvSpPr/>
          <p:nvPr/>
        </p:nvSpPr>
        <p:spPr>
          <a:xfrm>
            <a:off x="640080" y="2183130"/>
            <a:ext cx="3749040" cy="7772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1"/>
          <p:cNvSpPr/>
          <p:nvPr/>
        </p:nvSpPr>
        <p:spPr>
          <a:xfrm>
            <a:off x="713232" y="2219706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CATEGORICAL ENCODING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1"/>
          <p:cNvSpPr/>
          <p:nvPr/>
        </p:nvSpPr>
        <p:spPr>
          <a:xfrm>
            <a:off x="713232" y="2402586"/>
            <a:ext cx="3602736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category_map = {"low": 0, "med": 1, "high": 2}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df["enc"] = df["cat"].apply(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lambda x: category_map.get(x, -1))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1"/>
          <p:cNvSpPr/>
          <p:nvPr/>
        </p:nvSpPr>
        <p:spPr>
          <a:xfrm>
            <a:off x="4572000" y="2183130"/>
            <a:ext cx="3566160" cy="7772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1"/>
          <p:cNvSpPr/>
          <p:nvPr/>
        </p:nvSpPr>
        <p:spPr>
          <a:xfrm>
            <a:off x="4645152" y="2219706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HANDLING MISSING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1"/>
          <p:cNvSpPr/>
          <p:nvPr/>
        </p:nvSpPr>
        <p:spPr>
          <a:xfrm>
            <a:off x="4645152" y="2402586"/>
            <a:ext cx="3419856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df["filled"] = df["val"].apply(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lambda x: 0 if pd.isna(x) else x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1"/>
          <p:cNvSpPr/>
          <p:nvPr/>
        </p:nvSpPr>
        <p:spPr>
          <a:xfrm>
            <a:off x="640080" y="3064421"/>
            <a:ext cx="7498080" cy="472335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1"/>
          <p:cNvSpPr/>
          <p:nvPr/>
        </p:nvSpPr>
        <p:spPr>
          <a:xfrm>
            <a:off x="713232" y="3097530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Data Cleaning Pipeline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1"/>
          <p:cNvSpPr/>
          <p:nvPr/>
        </p:nvSpPr>
        <p:spPr>
          <a:xfrm>
            <a:off x="713232" y="3307842"/>
            <a:ext cx="7351776" cy="6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These patterns are fundamental for NLP preprocessing and feature engineering in AI workflows.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 · LAMBDA + .APPLY()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Performance Considerations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When to use each approach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2"/>
          <p:cNvSpPr/>
          <p:nvPr/>
        </p:nvSpPr>
        <p:spPr>
          <a:xfrm>
            <a:off x="640080" y="1433600"/>
            <a:ext cx="3749040" cy="8686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32"/>
          <p:cNvSpPr/>
          <p:nvPr/>
        </p:nvSpPr>
        <p:spPr>
          <a:xfrm>
            <a:off x="713232" y="1470176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VECTORIZED (PREFERRED) ⚡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2"/>
          <p:cNvSpPr/>
          <p:nvPr/>
        </p:nvSpPr>
        <p:spPr>
          <a:xfrm>
            <a:off x="713232" y="1653056"/>
            <a:ext cx="360273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FAST - Use pandas/numpy operations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df["double"] = df["value"] * 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df["sum"] = df["A"] + df["B"]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2"/>
          <p:cNvSpPr/>
          <p:nvPr/>
        </p:nvSpPr>
        <p:spPr>
          <a:xfrm>
            <a:off x="4572000" y="1433600"/>
            <a:ext cx="3566160" cy="8686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32"/>
          <p:cNvSpPr/>
          <p:nvPr/>
        </p:nvSpPr>
        <p:spPr>
          <a:xfrm>
            <a:off x="4645152" y="1470176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USING .apply() 🐢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2"/>
          <p:cNvSpPr/>
          <p:nvPr/>
        </p:nvSpPr>
        <p:spPr>
          <a:xfrm>
            <a:off x="4645152" y="1653056"/>
            <a:ext cx="341985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SLOWER - For complex logic only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df["result"] = df["text"].apply(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complex_nlp_function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32"/>
          <p:cNvSpPr/>
          <p:nvPr/>
        </p:nvSpPr>
        <p:spPr>
          <a:xfrm>
            <a:off x="640080" y="2393719"/>
            <a:ext cx="3749040" cy="93426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2"/>
          <p:cNvSpPr/>
          <p:nvPr/>
        </p:nvSpPr>
        <p:spPr>
          <a:xfrm>
            <a:off x="713232" y="2439440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Performance Comparison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2"/>
          <p:cNvSpPr/>
          <p:nvPr/>
        </p:nvSpPr>
        <p:spPr>
          <a:xfrm>
            <a:off x="713232" y="2649752"/>
            <a:ext cx="3602736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Vectorized: ~1x (baseline)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.apply() with lambda: ~10-100x slower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Python loop: ~100-1000x slower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2"/>
          <p:cNvSpPr/>
          <p:nvPr/>
        </p:nvSpPr>
        <p:spPr>
          <a:xfrm>
            <a:off x="4572000" y="2393720"/>
            <a:ext cx="3566160" cy="934264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32"/>
          <p:cNvSpPr/>
          <p:nvPr/>
        </p:nvSpPr>
        <p:spPr>
          <a:xfrm>
            <a:off x="4645152" y="2439440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Rule of Thumb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2"/>
          <p:cNvSpPr/>
          <p:nvPr/>
        </p:nvSpPr>
        <p:spPr>
          <a:xfrm>
            <a:off x="4645152" y="2649752"/>
            <a:ext cx="3419856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Try vectorized operations first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Use .apply() for complex logic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Never use Python loops on DataFrames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 · LAMBDA + .APPLY()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3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Towards Vectorized ML Data Prep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3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Replace slow loops with vectorized operations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3"/>
          <p:cNvSpPr/>
          <p:nvPr/>
        </p:nvSpPr>
        <p:spPr>
          <a:xfrm>
            <a:off x="640080" y="987553"/>
            <a:ext cx="3749040" cy="17089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3"/>
          <p:cNvSpPr/>
          <p:nvPr/>
        </p:nvSpPr>
        <p:spPr>
          <a:xfrm>
            <a:off x="713232" y="1024129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ANTI-PATTERN: ROW LOOP ❌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3"/>
          <p:cNvSpPr/>
          <p:nvPr/>
        </p:nvSpPr>
        <p:spPr>
          <a:xfrm>
            <a:off x="713232" y="1207008"/>
            <a:ext cx="3602736" cy="140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Slow: explicit Python loop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add_length_column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lengths = []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for _, row in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df.iterrows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text = row["text"]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lengths.append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text.split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()))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text_length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lengths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3"/>
          <p:cNvSpPr/>
          <p:nvPr/>
        </p:nvSpPr>
        <p:spPr>
          <a:xfrm>
            <a:off x="4572000" y="987552"/>
            <a:ext cx="3566160" cy="170898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3"/>
          <p:cNvSpPr/>
          <p:nvPr/>
        </p:nvSpPr>
        <p:spPr>
          <a:xfrm>
            <a:off x="4645152" y="1024129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BETTER: VECTORIZED ✓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3"/>
          <p:cNvSpPr/>
          <p:nvPr/>
        </p:nvSpPr>
        <p:spPr>
          <a:xfrm>
            <a:off x="4645152" y="1207008"/>
            <a:ext cx="3419856" cy="143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Fast: use Series methods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add_length_column_vectorized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df.copy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text_length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["text"].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str.split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().apply(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Even better with pure vectorization: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text_length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["text"].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str.split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str.len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3"/>
          <p:cNvSpPr/>
          <p:nvPr/>
        </p:nvSpPr>
        <p:spPr>
          <a:xfrm>
            <a:off x="640080" y="2850346"/>
            <a:ext cx="3749040" cy="536974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3"/>
          <p:cNvSpPr/>
          <p:nvPr/>
        </p:nvSpPr>
        <p:spPr>
          <a:xfrm>
            <a:off x="713232" y="2896066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ML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3"/>
          <p:cNvSpPr/>
          <p:nvPr/>
        </p:nvSpPr>
        <p:spPr>
          <a:xfrm>
            <a:off x="713232" y="3106378"/>
            <a:ext cx="3602736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Faster preprocessing = faster experiment iteration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3"/>
          <p:cNvSpPr/>
          <p:nvPr/>
        </p:nvSpPr>
        <p:spPr>
          <a:xfrm>
            <a:off x="4572000" y="2850346"/>
            <a:ext cx="3566160" cy="479587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4645152" y="2896067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Engineering Note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3"/>
          <p:cNvSpPr/>
          <p:nvPr/>
        </p:nvSpPr>
        <p:spPr>
          <a:xfrm>
            <a:off x="4645152" y="3106379"/>
            <a:ext cx="3419856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Prefer .str methods and .apply() over manual loops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33" descr="A graph showing different colored ba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997" y="3483746"/>
            <a:ext cx="2460005" cy="164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3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3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 · 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3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Clean a Dataset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 .apply() with lambda to transform real data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4"/>
          <p:cNvSpPr/>
          <p:nvPr/>
        </p:nvSpPr>
        <p:spPr>
          <a:xfrm>
            <a:off x="640080" y="1381562"/>
            <a:ext cx="3749040" cy="128016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4"/>
          <p:cNvSpPr/>
          <p:nvPr/>
        </p:nvSpPr>
        <p:spPr>
          <a:xfrm>
            <a:off x="777240" y="1445570"/>
            <a:ext cx="3474720" cy="20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4"/>
          <p:cNvSpPr/>
          <p:nvPr/>
        </p:nvSpPr>
        <p:spPr>
          <a:xfrm>
            <a:off x="777240" y="1674170"/>
            <a:ext cx="347472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Clean price column (remove $ and ,)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Fill missing quantity with 0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Create total = price × quantity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Categorize price as low/med/high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4"/>
          <p:cNvSpPr/>
          <p:nvPr/>
        </p:nvSpPr>
        <p:spPr>
          <a:xfrm>
            <a:off x="4572000" y="1381562"/>
            <a:ext cx="3566160" cy="12801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4"/>
          <p:cNvSpPr/>
          <p:nvPr/>
        </p:nvSpPr>
        <p:spPr>
          <a:xfrm>
            <a:off x="4645152" y="1418138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SAMPLE DATA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4"/>
          <p:cNvSpPr/>
          <p:nvPr/>
        </p:nvSpPr>
        <p:spPr>
          <a:xfrm>
            <a:off x="4645152" y="1601018"/>
            <a:ext cx="3419856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product   | price      | quantity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Widget A  | $1,234.50  | 10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Widget B  | $567.89    | 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Widget C  | $2,345.00  | null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4"/>
          <p:cNvSpPr/>
          <p:nvPr/>
        </p:nvSpPr>
        <p:spPr>
          <a:xfrm>
            <a:off x="640080" y="2753162"/>
            <a:ext cx="7498080" cy="52202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4"/>
          <p:cNvSpPr/>
          <p:nvPr/>
        </p:nvSpPr>
        <p:spPr>
          <a:xfrm>
            <a:off x="713232" y="2798882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34"/>
          <p:cNvSpPr/>
          <p:nvPr/>
        </p:nvSpPr>
        <p:spPr>
          <a:xfrm>
            <a:off x="713232" y="3009194"/>
            <a:ext cx="7351776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Use .apply() with lambda for at least 2 transformations  •  Include comments  •  Time: 25-35 minutes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3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3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 ·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3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Notebook Submission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Demonstrating lambda and .apply()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35"/>
          <p:cNvSpPr/>
          <p:nvPr/>
        </p:nvSpPr>
        <p:spPr>
          <a:xfrm>
            <a:off x="640080" y="1374127"/>
            <a:ext cx="3749040" cy="133943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5"/>
          <p:cNvSpPr/>
          <p:nvPr/>
        </p:nvSpPr>
        <p:spPr>
          <a:xfrm>
            <a:off x="713232" y="1419847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Required Sections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35"/>
          <p:cNvSpPr/>
          <p:nvPr/>
        </p:nvSpPr>
        <p:spPr>
          <a:xfrm>
            <a:off x="713232" y="1630159"/>
            <a:ext cx="3602736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Data Loading - Load provided CSV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Data Exploration - shape, dtypes, sample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Cleaning with .apply() - 3+ transforms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Verification - Prove it worked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5. Reflection - When is vectorized better?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5"/>
          <p:cNvSpPr/>
          <p:nvPr/>
        </p:nvSpPr>
        <p:spPr>
          <a:xfrm>
            <a:off x="4572000" y="1374127"/>
            <a:ext cx="3566160" cy="1339438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5"/>
          <p:cNvSpPr/>
          <p:nvPr/>
        </p:nvSpPr>
        <p:spPr>
          <a:xfrm>
            <a:off x="4645152" y="1419847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Grading Rubric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35"/>
          <p:cNvSpPr/>
          <p:nvPr/>
        </p:nvSpPr>
        <p:spPr>
          <a:xfrm>
            <a:off x="4645152" y="1630159"/>
            <a:ext cx="3419856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25% - Correct lambda syntax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25% - Proper .apply() usage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20% - Code runs without errors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15% - Clean, commented code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15% - Insightful reflection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3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36"/>
          <p:cNvSpPr/>
          <p:nvPr/>
        </p:nvSpPr>
        <p:spPr>
          <a:xfrm>
            <a:off x="640080" y="118872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36"/>
          <p:cNvSpPr/>
          <p:nvPr/>
        </p:nvSpPr>
        <p:spPr>
          <a:xfrm>
            <a:off x="640080" y="150876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Dictionaries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36"/>
          <p:cNvSpPr/>
          <p:nvPr/>
        </p:nvSpPr>
        <p:spPr>
          <a:xfrm>
            <a:off x="640080" y="210312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Python's Data Powerhouse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36"/>
          <p:cNvSpPr/>
          <p:nvPr/>
        </p:nvSpPr>
        <p:spPr>
          <a:xfrm>
            <a:off x="640080" y="2560320"/>
            <a:ext cx="3657600" cy="1783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6"/>
          <p:cNvSpPr/>
          <p:nvPr/>
        </p:nvSpPr>
        <p:spPr>
          <a:xfrm>
            <a:off x="640080" y="2560320"/>
            <a:ext cx="45720" cy="178308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36"/>
          <p:cNvSpPr/>
          <p:nvPr/>
        </p:nvSpPr>
        <p:spPr>
          <a:xfrm>
            <a:off x="804672" y="2633472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36"/>
          <p:cNvSpPr/>
          <p:nvPr/>
        </p:nvSpPr>
        <p:spPr>
          <a:xfrm>
            <a:off x="804672" y="2852928"/>
            <a:ext cx="3383280" cy="14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Manipulate nested dictionaries and complex structures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dictionary comprehensions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Store and access ML configurations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Master dict unpacking and merging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36"/>
          <p:cNvSpPr/>
          <p:nvPr/>
        </p:nvSpPr>
        <p:spPr>
          <a:xfrm>
            <a:off x="4480560" y="2560320"/>
            <a:ext cx="3657600" cy="1783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36"/>
          <p:cNvSpPr/>
          <p:nvPr/>
        </p:nvSpPr>
        <p:spPr>
          <a:xfrm>
            <a:off x="4480560" y="2560320"/>
            <a:ext cx="45720" cy="178308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36"/>
          <p:cNvSpPr/>
          <p:nvPr/>
        </p:nvSpPr>
        <p:spPr>
          <a:xfrm>
            <a:off x="4645152" y="2633472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36"/>
          <p:cNvSpPr/>
          <p:nvPr/>
        </p:nvSpPr>
        <p:spPr>
          <a:xfrm>
            <a:off x="4645152" y="2852928"/>
            <a:ext cx="338328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Parse a complex nested dictionary representing a student database.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6"/>
          <p:cNvSpPr/>
          <p:nvPr/>
        </p:nvSpPr>
        <p:spPr>
          <a:xfrm>
            <a:off x="4645152" y="361188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36"/>
          <p:cNvSpPr/>
          <p:nvPr/>
        </p:nvSpPr>
        <p:spPr>
          <a:xfrm>
            <a:off x="4645152" y="3831336"/>
            <a:ext cx="33832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Code challenge: Extract specific data from nested structure.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36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1 · Advanced Python for AI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3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3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4 · DICTIONARIES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3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Dictionary Fundamentals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3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Key-value data storage with O(1) lookup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37"/>
          <p:cNvSpPr/>
          <p:nvPr/>
        </p:nvSpPr>
        <p:spPr>
          <a:xfrm>
            <a:off x="640080" y="1099445"/>
            <a:ext cx="3749040" cy="154171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37"/>
          <p:cNvSpPr/>
          <p:nvPr/>
        </p:nvSpPr>
        <p:spPr>
          <a:xfrm>
            <a:off x="713232" y="1136022"/>
            <a:ext cx="3602736" cy="21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CREATING DICTIONARIES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37"/>
          <p:cNvSpPr/>
          <p:nvPr/>
        </p:nvSpPr>
        <p:spPr>
          <a:xfrm>
            <a:off x="713232" y="1318901"/>
            <a:ext cx="3602736" cy="105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Empty dictionary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config = {}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With values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model_config =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"learning_rate": 0.001,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"epochs": 100,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"batch_size": 32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37"/>
          <p:cNvSpPr/>
          <p:nvPr/>
        </p:nvSpPr>
        <p:spPr>
          <a:xfrm>
            <a:off x="4572000" y="1099446"/>
            <a:ext cx="3566160" cy="14127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37"/>
          <p:cNvSpPr/>
          <p:nvPr/>
        </p:nvSpPr>
        <p:spPr>
          <a:xfrm>
            <a:off x="4645152" y="1136022"/>
            <a:ext cx="3419856" cy="21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ACCESSING VALUES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37"/>
          <p:cNvSpPr/>
          <p:nvPr/>
        </p:nvSpPr>
        <p:spPr>
          <a:xfrm>
            <a:off x="4645152" y="1318901"/>
            <a:ext cx="3419856" cy="105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Direct access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lr = model_config["learning_rate"]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Safe access with default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lr = model_config.get(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"learning_rate", 0.001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7"/>
          <p:cNvSpPr/>
          <p:nvPr/>
        </p:nvSpPr>
        <p:spPr>
          <a:xfrm>
            <a:off x="640080" y="2842325"/>
            <a:ext cx="7498080" cy="5029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7"/>
          <p:cNvSpPr/>
          <p:nvPr/>
        </p:nvSpPr>
        <p:spPr>
          <a:xfrm>
            <a:off x="713232" y="2888045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Why O(1)?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7"/>
          <p:cNvSpPr/>
          <p:nvPr/>
        </p:nvSpPr>
        <p:spPr>
          <a:xfrm>
            <a:off x="713232" y="3098357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Dictionaries use hash tables for instant key lookup regardless of size - essential for caching, config management, and fast data access.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8" name="Google Shape;828;p37" descr="A diagram of a dictionary lookup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b="35471"/>
          <a:stretch/>
        </p:blipFill>
        <p:spPr>
          <a:xfrm>
            <a:off x="2843909" y="3455503"/>
            <a:ext cx="3456181" cy="1486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4 · DICTIONARIES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Common Dictionary Operations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Essential methods for working with dicts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8"/>
          <p:cNvSpPr/>
          <p:nvPr/>
        </p:nvSpPr>
        <p:spPr>
          <a:xfrm>
            <a:off x="640080" y="987551"/>
            <a:ext cx="2606040" cy="134574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8"/>
          <p:cNvSpPr/>
          <p:nvPr/>
        </p:nvSpPr>
        <p:spPr>
          <a:xfrm>
            <a:off x="713232" y="1024128"/>
            <a:ext cx="2459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ADDING / UPDATING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8"/>
          <p:cNvSpPr/>
          <p:nvPr/>
        </p:nvSpPr>
        <p:spPr>
          <a:xfrm>
            <a:off x="713232" y="1207008"/>
            <a:ext cx="245973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config["dropout"] = 0.5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config["epochs"] = 200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config.update({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"lr": 0.01,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"momentum": 0.9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38"/>
          <p:cNvSpPr/>
          <p:nvPr/>
        </p:nvSpPr>
        <p:spPr>
          <a:xfrm>
            <a:off x="3383280" y="987551"/>
            <a:ext cx="2377440" cy="134574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38"/>
          <p:cNvSpPr/>
          <p:nvPr/>
        </p:nvSpPr>
        <p:spPr>
          <a:xfrm>
            <a:off x="3456432" y="1024128"/>
            <a:ext cx="22311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REMOVING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38"/>
          <p:cNvSpPr/>
          <p:nvPr/>
        </p:nvSpPr>
        <p:spPr>
          <a:xfrm>
            <a:off x="3456432" y="1207008"/>
            <a:ext cx="223113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Delete key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del config["dropout"]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Remove &amp; return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val = config.pop("epochs")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Clear all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config.clear()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38"/>
          <p:cNvSpPr/>
          <p:nvPr/>
        </p:nvSpPr>
        <p:spPr>
          <a:xfrm>
            <a:off x="5897880" y="987552"/>
            <a:ext cx="2240280" cy="13457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38"/>
          <p:cNvSpPr/>
          <p:nvPr/>
        </p:nvSpPr>
        <p:spPr>
          <a:xfrm>
            <a:off x="5971032" y="1024128"/>
            <a:ext cx="20939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ITERATING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38"/>
          <p:cNvSpPr/>
          <p:nvPr/>
        </p:nvSpPr>
        <p:spPr>
          <a:xfrm>
            <a:off x="5971032" y="1207008"/>
            <a:ext cx="209397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config.keys()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config.values()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config.items()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k, v in config.items():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print(f"{k}: {v}")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38"/>
          <p:cNvSpPr/>
          <p:nvPr/>
        </p:nvSpPr>
        <p:spPr>
          <a:xfrm>
            <a:off x="640080" y="2429330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Concise dict creation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38"/>
          <p:cNvSpPr/>
          <p:nvPr/>
        </p:nvSpPr>
        <p:spPr>
          <a:xfrm>
            <a:off x="640080" y="2630498"/>
            <a:ext cx="7498080" cy="36576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8"/>
          <p:cNvSpPr/>
          <p:nvPr/>
        </p:nvSpPr>
        <p:spPr>
          <a:xfrm>
            <a:off x="713232" y="2676218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38"/>
          <p:cNvSpPr/>
          <p:nvPr/>
        </p:nvSpPr>
        <p:spPr>
          <a:xfrm>
            <a:off x="713232" y="2886530"/>
            <a:ext cx="7351776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{key_expr: value_expr for item in iterable}        {key_expr: value_expr for item in iterable if condition}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38"/>
          <p:cNvSpPr/>
          <p:nvPr/>
        </p:nvSpPr>
        <p:spPr>
          <a:xfrm>
            <a:off x="640080" y="3087698"/>
            <a:ext cx="2606040" cy="11269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38"/>
          <p:cNvSpPr/>
          <p:nvPr/>
        </p:nvSpPr>
        <p:spPr>
          <a:xfrm>
            <a:off x="713232" y="3124274"/>
            <a:ext cx="2459736" cy="23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SQUARE NUMBERS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38"/>
          <p:cNvSpPr/>
          <p:nvPr/>
        </p:nvSpPr>
        <p:spPr>
          <a:xfrm>
            <a:off x="713232" y="3307154"/>
            <a:ext cx="2459736" cy="72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squares =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x: x**2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for x in range(5)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  # {0:0, 1:1, 2:4, 3:9, 4:16}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38"/>
          <p:cNvSpPr/>
          <p:nvPr/>
        </p:nvSpPr>
        <p:spPr>
          <a:xfrm>
            <a:off x="3383280" y="3087698"/>
            <a:ext cx="2377440" cy="11269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38"/>
          <p:cNvSpPr/>
          <p:nvPr/>
        </p:nvSpPr>
        <p:spPr>
          <a:xfrm>
            <a:off x="3456432" y="3124274"/>
            <a:ext cx="2231136" cy="23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FROM TWO LISTS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8"/>
          <p:cNvSpPr/>
          <p:nvPr/>
        </p:nvSpPr>
        <p:spPr>
          <a:xfrm>
            <a:off x="3456432" y="3307154"/>
            <a:ext cx="2231136" cy="72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keys = ["a", "b", "c"]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values = [1, 2, 3]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combined =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k: v for k, v in zip(keys, values)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8"/>
          <p:cNvSpPr/>
          <p:nvPr/>
        </p:nvSpPr>
        <p:spPr>
          <a:xfrm>
            <a:off x="5897880" y="3087698"/>
            <a:ext cx="2240280" cy="11269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8"/>
          <p:cNvSpPr/>
          <p:nvPr/>
        </p:nvSpPr>
        <p:spPr>
          <a:xfrm>
            <a:off x="5971032" y="3124274"/>
            <a:ext cx="2093976" cy="23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LABEL ENCODING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8"/>
          <p:cNvSpPr/>
          <p:nvPr/>
        </p:nvSpPr>
        <p:spPr>
          <a:xfrm>
            <a:off x="5971032" y="3307154"/>
            <a:ext cx="2093976" cy="72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labels = ["cat", "dog"]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label_to_int =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label: idx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for idx, label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in enumerate(labels)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8"/>
          <p:cNvSpPr/>
          <p:nvPr/>
        </p:nvSpPr>
        <p:spPr>
          <a:xfrm>
            <a:off x="640080" y="4314886"/>
            <a:ext cx="7498080" cy="499136"/>
          </a:xfrm>
          <a:prstGeom prst="rect">
            <a:avLst/>
          </a:prstGeom>
          <a:solidFill>
            <a:srgbClr val="F5F0FA"/>
          </a:solidFill>
          <a:ln w="12700" cap="flat" cmpd="sng">
            <a:solidFill>
              <a:srgbClr val="9B5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8"/>
          <p:cNvSpPr/>
          <p:nvPr/>
        </p:nvSpPr>
        <p:spPr>
          <a:xfrm>
            <a:off x="713232" y="4360606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AI Use Case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38"/>
          <p:cNvSpPr/>
          <p:nvPr/>
        </p:nvSpPr>
        <p:spPr>
          <a:xfrm>
            <a:off x="713232" y="4570918"/>
            <a:ext cx="7351776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Label encoding, vocabulary mapping, feature indexing - all use dictionary comprehensions.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3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3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4 · DICTIONARIES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3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Nested Dictionaries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Complex hierarchical data structures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39"/>
          <p:cNvSpPr/>
          <p:nvPr/>
        </p:nvSpPr>
        <p:spPr>
          <a:xfrm>
            <a:off x="640080" y="987552"/>
            <a:ext cx="4846320" cy="180136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39"/>
          <p:cNvSpPr/>
          <p:nvPr/>
        </p:nvSpPr>
        <p:spPr>
          <a:xfrm>
            <a:off x="713232" y="1024129"/>
            <a:ext cx="470001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MODEL RESULTS STRUCTURE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39"/>
          <p:cNvSpPr/>
          <p:nvPr/>
        </p:nvSpPr>
        <p:spPr>
          <a:xfrm>
            <a:off x="713232" y="1207009"/>
            <a:ext cx="47000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model_results =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"experiment_1":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"model": "ResNet50",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"metrics":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"accuracy": 0.92,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"precision": 0.91,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"recall": 0.93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"hyperparams": {"lr": 0.001, "epochs": 100}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39"/>
          <p:cNvSpPr/>
          <p:nvPr/>
        </p:nvSpPr>
        <p:spPr>
          <a:xfrm>
            <a:off x="5623560" y="987553"/>
            <a:ext cx="2514600" cy="8229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39"/>
          <p:cNvSpPr/>
          <p:nvPr/>
        </p:nvSpPr>
        <p:spPr>
          <a:xfrm>
            <a:off x="5696712" y="1024129"/>
            <a:ext cx="236829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ACCESSING NESTED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39"/>
          <p:cNvSpPr/>
          <p:nvPr/>
        </p:nvSpPr>
        <p:spPr>
          <a:xfrm>
            <a:off x="5696711" y="1207009"/>
            <a:ext cx="3380381" cy="60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acc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model_results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lang="en-US"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["experiment_1"]\</a:t>
            </a:r>
            <a:endParaRPr lang="en-US"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["metrics"]\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["accuracy"]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39"/>
          <p:cNvSpPr/>
          <p:nvPr/>
        </p:nvSpPr>
        <p:spPr>
          <a:xfrm>
            <a:off x="5623560" y="1828800"/>
            <a:ext cx="2514600" cy="94183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39"/>
          <p:cNvSpPr/>
          <p:nvPr/>
        </p:nvSpPr>
        <p:spPr>
          <a:xfrm>
            <a:off x="5692613" y="1883665"/>
            <a:ext cx="236829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SAFE ACCESS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39"/>
          <p:cNvSpPr/>
          <p:nvPr/>
        </p:nvSpPr>
        <p:spPr>
          <a:xfrm>
            <a:off x="5696712" y="1984249"/>
            <a:ext cx="23682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acc = model_results\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.get("exp_1", {})\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.get("metrics", {})\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.get("accuracy", 0)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9"/>
          <p:cNvSpPr/>
          <p:nvPr/>
        </p:nvSpPr>
        <p:spPr>
          <a:xfrm>
            <a:off x="640080" y="2825496"/>
            <a:ext cx="7498080" cy="36575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39"/>
          <p:cNvSpPr/>
          <p:nvPr/>
        </p:nvSpPr>
        <p:spPr>
          <a:xfrm>
            <a:off x="713232" y="2893288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.get() for safe nested access - avoids KeyError when keys might not exist.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39"/>
          <p:cNvSpPr/>
          <p:nvPr/>
        </p:nvSpPr>
        <p:spPr>
          <a:xfrm>
            <a:off x="713232" y="2752345"/>
            <a:ext cx="7351776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6" name="Google Shape;886;p39" descr="A computer screen with text and numbe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8967" y="3239124"/>
            <a:ext cx="2806066" cy="187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 · PYTHON REVIEW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Variables &amp; Data Types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The building blocks of every Python program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40080" y="987552"/>
            <a:ext cx="1828800" cy="7772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640080" y="1033272"/>
            <a:ext cx="1828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900"/>
              <a:buFont typeface="Calibri"/>
              <a:buNone/>
            </a:pPr>
            <a:r>
              <a:rPr lang="en-US" sz="9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INTEGER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640080" y="1234440"/>
            <a:ext cx="1828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640080" y="1444752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age = 25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2560320" y="987552"/>
            <a:ext cx="1828800" cy="7772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2560320" y="1033272"/>
            <a:ext cx="1828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900"/>
              <a:buFont typeface="Calibri"/>
              <a:buNone/>
            </a:pPr>
            <a:r>
              <a:rPr lang="en-US" sz="9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2560320" y="1234440"/>
            <a:ext cx="1828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2560320" y="1444752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price = 19.99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4480560" y="987552"/>
            <a:ext cx="1828800" cy="7772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4480560" y="1033272"/>
            <a:ext cx="1828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900"/>
              <a:buFont typeface="Calibri"/>
              <a:buNone/>
            </a:pPr>
            <a:r>
              <a:rPr lang="en-US" sz="9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4480560" y="1234440"/>
            <a:ext cx="1828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4480560" y="1444752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name = "AI"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6400800" y="987552"/>
            <a:ext cx="1828800" cy="7772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400800" y="1033272"/>
            <a:ext cx="1828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900"/>
              <a:buFont typeface="Calibri"/>
              <a:buNone/>
            </a:pPr>
            <a:r>
              <a:rPr lang="en-US" sz="9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400800" y="1234440"/>
            <a:ext cx="18288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bool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6400800" y="1444752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active = True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640080" y="1847087"/>
            <a:ext cx="3749040" cy="14462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713232" y="1883664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VARIABLE ASSIGNMENT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713232" y="2066544"/>
            <a:ext cx="3602736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Python variable assignment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 = 0.001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epochs = 100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model_name = "neural_net"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is_trained = False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Multiple assignment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x, y, z = 1, 2, 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4572000" y="1847087"/>
            <a:ext cx="3566160" cy="144623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4645152" y="1892808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AI Tip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4645152" y="2103120"/>
            <a:ext cx="3419856" cy="110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Use descriptive variable names like learning_rate instead of lr for better readability.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Consistent naming makes code self-documenting and easier to maintain in team environments.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4" descr="A screen 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682" y="3397849"/>
            <a:ext cx="2370636" cy="158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4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4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4 · DICTIONARIES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4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Unpacking &amp; Merging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Combining dictionaries efficiently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0"/>
          <p:cNvSpPr/>
          <p:nvPr/>
        </p:nvSpPr>
        <p:spPr>
          <a:xfrm>
            <a:off x="640080" y="1136235"/>
            <a:ext cx="3749040" cy="10972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0"/>
          <p:cNvSpPr/>
          <p:nvPr/>
        </p:nvSpPr>
        <p:spPr>
          <a:xfrm>
            <a:off x="713232" y="1172811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DICTIONARY UNPACKING (**)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0"/>
          <p:cNvSpPr/>
          <p:nvPr/>
        </p:nvSpPr>
        <p:spPr>
          <a:xfrm>
            <a:off x="713232" y="1355691"/>
            <a:ext cx="360273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default = {"lr": 0.001, "epochs": 100}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user = {"lr": 0.01, "momentum": 0.9}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Merge - user overrides default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final = {**default, **user}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{"lr": 0.01, "epochs": 100, "momentum": 0.9}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0"/>
          <p:cNvSpPr/>
          <p:nvPr/>
        </p:nvSpPr>
        <p:spPr>
          <a:xfrm>
            <a:off x="4572000" y="1136235"/>
            <a:ext cx="3566160" cy="10972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0"/>
          <p:cNvSpPr/>
          <p:nvPr/>
        </p:nvSpPr>
        <p:spPr>
          <a:xfrm>
            <a:off x="4645152" y="1172811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UNPACKING IN FUNCTION CALLS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0"/>
          <p:cNvSpPr/>
          <p:nvPr/>
        </p:nvSpPr>
        <p:spPr>
          <a:xfrm>
            <a:off x="4645152" y="1355691"/>
            <a:ext cx="341985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train(lr, epochs, batch):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config = {"lr": 0.001, "epochs": 100, "batch": 32}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train(**config)  # Unpacks as keyword args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0"/>
          <p:cNvSpPr/>
          <p:nvPr/>
        </p:nvSpPr>
        <p:spPr>
          <a:xfrm>
            <a:off x="640080" y="2324955"/>
            <a:ext cx="7498080" cy="5029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40"/>
          <p:cNvSpPr/>
          <p:nvPr/>
        </p:nvSpPr>
        <p:spPr>
          <a:xfrm>
            <a:off x="713232" y="2370675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Python 3.9+ Merge Operator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40"/>
          <p:cNvSpPr/>
          <p:nvPr/>
        </p:nvSpPr>
        <p:spPr>
          <a:xfrm>
            <a:off x="713232" y="2580987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final_config = default_config | user_config      # Cleaner syntax for merging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4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4 · DICTIONARIES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4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Model Configuration Patterns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4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 nested dicts for training configurations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41"/>
          <p:cNvSpPr/>
          <p:nvPr/>
        </p:nvSpPr>
        <p:spPr>
          <a:xfrm>
            <a:off x="640080" y="987551"/>
            <a:ext cx="4846320" cy="228536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41"/>
          <p:cNvSpPr/>
          <p:nvPr/>
        </p:nvSpPr>
        <p:spPr>
          <a:xfrm>
            <a:off x="713232" y="1024128"/>
            <a:ext cx="470001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EXAMPLE: MODEL CONFIG DICT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41"/>
          <p:cNvSpPr/>
          <p:nvPr/>
        </p:nvSpPr>
        <p:spPr>
          <a:xfrm>
            <a:off x="713232" y="1207008"/>
            <a:ext cx="4700016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model_config =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"architecture": "resnet18",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"input_dim": 224,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"num_classes": 10,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"optimizer":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"type": "adam",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"lr": 1e-3,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"weight_decay": 1e-4,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"training":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"batch_size": 64,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"epochs": 20,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41"/>
          <p:cNvSpPr/>
          <p:nvPr/>
        </p:nvSpPr>
        <p:spPr>
          <a:xfrm>
            <a:off x="5623560" y="987551"/>
            <a:ext cx="2514600" cy="98993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41"/>
          <p:cNvSpPr/>
          <p:nvPr/>
        </p:nvSpPr>
        <p:spPr>
          <a:xfrm>
            <a:off x="5696712" y="1033272"/>
            <a:ext cx="236829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Engineering Notes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41"/>
          <p:cNvSpPr/>
          <p:nvPr/>
        </p:nvSpPr>
        <p:spPr>
          <a:xfrm>
            <a:off x="5696712" y="1243584"/>
            <a:ext cx="23682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Maps to JSON/YAML configs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Group related settings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Avoid flat configs with dozens of keys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41"/>
          <p:cNvSpPr/>
          <p:nvPr/>
        </p:nvSpPr>
        <p:spPr>
          <a:xfrm>
            <a:off x="5623560" y="2368296"/>
            <a:ext cx="2514600" cy="731520"/>
          </a:xfrm>
          <a:prstGeom prst="rect">
            <a:avLst/>
          </a:prstGeom>
          <a:solidFill>
            <a:srgbClr val="F5F0FA"/>
          </a:solidFill>
          <a:ln w="12700" cap="flat" cmpd="sng">
            <a:solidFill>
              <a:srgbClr val="9B5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41"/>
          <p:cNvSpPr/>
          <p:nvPr/>
        </p:nvSpPr>
        <p:spPr>
          <a:xfrm>
            <a:off x="5696712" y="2414016"/>
            <a:ext cx="236829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ML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1"/>
          <p:cNvSpPr/>
          <p:nvPr/>
        </p:nvSpPr>
        <p:spPr>
          <a:xfrm>
            <a:off x="5696712" y="2624328"/>
            <a:ext cx="2368296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Dict-based configs plug into JSON handling and training pipelines directly.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4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4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4 · 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4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Parse Student Database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4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Extract information from nested dictionaries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42"/>
          <p:cNvSpPr/>
          <p:nvPr/>
        </p:nvSpPr>
        <p:spPr>
          <a:xfrm>
            <a:off x="640080" y="1448468"/>
            <a:ext cx="4846320" cy="193310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42"/>
          <p:cNvSpPr/>
          <p:nvPr/>
        </p:nvSpPr>
        <p:spPr>
          <a:xfrm>
            <a:off x="713232" y="1485045"/>
            <a:ext cx="470001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STUDENT DATABASE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42"/>
          <p:cNvSpPr/>
          <p:nvPr/>
        </p:nvSpPr>
        <p:spPr>
          <a:xfrm>
            <a:off x="713232" y="1667924"/>
            <a:ext cx="4700016" cy="1759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students =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"S001":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"name": "Alice Chen",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"courses":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"CS101": {"grade": 92, "credits": 3},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"MATH201": {"grade": 88, "credits": 4},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"AI301": {"grade": 95, "credits": 3}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"advisor": "Dr. Smith"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"S002": {...}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42"/>
          <p:cNvSpPr/>
          <p:nvPr/>
        </p:nvSpPr>
        <p:spPr>
          <a:xfrm>
            <a:off x="5623560" y="1448469"/>
            <a:ext cx="2514600" cy="156979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2"/>
          <p:cNvSpPr/>
          <p:nvPr/>
        </p:nvSpPr>
        <p:spPr>
          <a:xfrm>
            <a:off x="5696712" y="1494189"/>
            <a:ext cx="236829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42"/>
          <p:cNvSpPr/>
          <p:nvPr/>
        </p:nvSpPr>
        <p:spPr>
          <a:xfrm>
            <a:off x="5696712" y="1704501"/>
            <a:ext cx="2368296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Get Alice's AI301 grade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Calculate Bob's GPA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Find all students in CS101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Get average grade across all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5. Find student with highest GPA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42"/>
          <p:cNvSpPr/>
          <p:nvPr/>
        </p:nvSpPr>
        <p:spPr>
          <a:xfrm>
            <a:off x="640080" y="3445578"/>
            <a:ext cx="7498080" cy="347472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42"/>
          <p:cNvSpPr/>
          <p:nvPr/>
        </p:nvSpPr>
        <p:spPr>
          <a:xfrm>
            <a:off x="713232" y="3491298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Time: 25-30 minutes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42"/>
          <p:cNvSpPr/>
          <p:nvPr/>
        </p:nvSpPr>
        <p:spPr>
          <a:xfrm>
            <a:off x="713232" y="3701610"/>
            <a:ext cx="7351776" cy="2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4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4 ·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Code Challenge: Data Extraction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Extract specific data from nested structures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43"/>
          <p:cNvSpPr/>
          <p:nvPr/>
        </p:nvSpPr>
        <p:spPr>
          <a:xfrm>
            <a:off x="640080" y="987552"/>
            <a:ext cx="3749040" cy="138303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43"/>
          <p:cNvSpPr/>
          <p:nvPr/>
        </p:nvSpPr>
        <p:spPr>
          <a:xfrm>
            <a:off x="713232" y="1033272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Challenge Tasks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3"/>
          <p:cNvSpPr/>
          <p:nvPr/>
        </p:nvSpPr>
        <p:spPr>
          <a:xfrm>
            <a:off x="713232" y="1243584"/>
            <a:ext cx="360273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Given a nested dict of AI experiments: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Find best performing model name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List all learning rates used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Calculate average accuracy per model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Find experiments with &gt;90% accuracy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43"/>
          <p:cNvSpPr/>
          <p:nvPr/>
        </p:nvSpPr>
        <p:spPr>
          <a:xfrm>
            <a:off x="4572000" y="987552"/>
            <a:ext cx="3566160" cy="1005840"/>
          </a:xfrm>
          <a:prstGeom prst="rect">
            <a:avLst/>
          </a:prstGeom>
          <a:solidFill>
            <a:srgbClr val="F5F0FA"/>
          </a:solidFill>
          <a:ln w="12700" cap="flat" cmpd="sng">
            <a:solidFill>
              <a:srgbClr val="9B5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43"/>
          <p:cNvSpPr/>
          <p:nvPr/>
        </p:nvSpPr>
        <p:spPr>
          <a:xfrm>
            <a:off x="4645152" y="1033272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43"/>
          <p:cNvSpPr/>
          <p:nvPr/>
        </p:nvSpPr>
        <p:spPr>
          <a:xfrm>
            <a:off x="4645152" y="1243584"/>
            <a:ext cx="341985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50% - Correctness (outputs are correct)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25% - Code efficiency (no unnecessary loops)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25% - Code readability (clear variable names)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43"/>
          <p:cNvSpPr/>
          <p:nvPr/>
        </p:nvSpPr>
        <p:spPr>
          <a:xfrm>
            <a:off x="640080" y="2571750"/>
            <a:ext cx="7498080" cy="34747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43"/>
          <p:cNvSpPr/>
          <p:nvPr/>
        </p:nvSpPr>
        <p:spPr>
          <a:xfrm>
            <a:off x="713232" y="2617470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Time: 20 minutes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43"/>
          <p:cNvSpPr/>
          <p:nvPr/>
        </p:nvSpPr>
        <p:spPr>
          <a:xfrm>
            <a:off x="713232" y="2827782"/>
            <a:ext cx="7351776" cy="2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4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44"/>
          <p:cNvSpPr/>
          <p:nvPr/>
        </p:nvSpPr>
        <p:spPr>
          <a:xfrm>
            <a:off x="640080" y="118872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4"/>
          <p:cNvSpPr/>
          <p:nvPr/>
        </p:nvSpPr>
        <p:spPr>
          <a:xfrm>
            <a:off x="640080" y="150876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JSON + File Handling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44"/>
          <p:cNvSpPr/>
          <p:nvPr/>
        </p:nvSpPr>
        <p:spPr>
          <a:xfrm>
            <a:off x="640080" y="210312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Persistence for AI Workflows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44"/>
          <p:cNvSpPr/>
          <p:nvPr/>
        </p:nvSpPr>
        <p:spPr>
          <a:xfrm>
            <a:off x="640080" y="2560320"/>
            <a:ext cx="3657600" cy="1783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44"/>
          <p:cNvSpPr/>
          <p:nvPr/>
        </p:nvSpPr>
        <p:spPr>
          <a:xfrm>
            <a:off x="640080" y="2560320"/>
            <a:ext cx="45720" cy="178308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44"/>
          <p:cNvSpPr/>
          <p:nvPr/>
        </p:nvSpPr>
        <p:spPr>
          <a:xfrm>
            <a:off x="804672" y="2633472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44"/>
          <p:cNvSpPr/>
          <p:nvPr/>
        </p:nvSpPr>
        <p:spPr>
          <a:xfrm>
            <a:off x="804672" y="2852928"/>
            <a:ext cx="3383280" cy="14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Parse and manipulate JSON files for API data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Perform file handling operations for data I/O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Learn Git version control basics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Create config-driven training scripts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44"/>
          <p:cNvSpPr/>
          <p:nvPr/>
        </p:nvSpPr>
        <p:spPr>
          <a:xfrm>
            <a:off x="4480560" y="2560320"/>
            <a:ext cx="3657600" cy="17830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44"/>
          <p:cNvSpPr/>
          <p:nvPr/>
        </p:nvSpPr>
        <p:spPr>
          <a:xfrm>
            <a:off x="4480560" y="2560320"/>
            <a:ext cx="45720" cy="178308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4"/>
          <p:cNvSpPr/>
          <p:nvPr/>
        </p:nvSpPr>
        <p:spPr>
          <a:xfrm>
            <a:off x="4645152" y="2633472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44"/>
          <p:cNvSpPr/>
          <p:nvPr/>
        </p:nvSpPr>
        <p:spPr>
          <a:xfrm>
            <a:off x="4645152" y="2852928"/>
            <a:ext cx="338328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Git &amp; GitHub Mini-Workshop: Create repo, upload notebook, learn version control.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44"/>
          <p:cNvSpPr/>
          <p:nvPr/>
        </p:nvSpPr>
        <p:spPr>
          <a:xfrm>
            <a:off x="4645152" y="361188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44"/>
          <p:cNvSpPr/>
          <p:nvPr/>
        </p:nvSpPr>
        <p:spPr>
          <a:xfrm>
            <a:off x="4645152" y="3831336"/>
            <a:ext cx="33832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GitHub repository with uploaded Jupyter notebooks.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44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1 · Advanced Python for AI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4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4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 · JSON + FILE HANDLING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4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JSON: The Universal Data Format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4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Standard for AI data exchange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45"/>
          <p:cNvSpPr/>
          <p:nvPr/>
        </p:nvSpPr>
        <p:spPr>
          <a:xfrm>
            <a:off x="640080" y="1106499"/>
            <a:ext cx="3749040" cy="1371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45"/>
          <p:cNvSpPr/>
          <p:nvPr/>
        </p:nvSpPr>
        <p:spPr>
          <a:xfrm>
            <a:off x="713232" y="1143075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JSON STRUCTURE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45"/>
          <p:cNvSpPr/>
          <p:nvPr/>
        </p:nvSpPr>
        <p:spPr>
          <a:xfrm>
            <a:off x="713232" y="1325955"/>
            <a:ext cx="3602736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"model": "GPT-4",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"accuracy": 0.95,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"tags": ["nlp", "transformer"],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"config":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"layers": 96,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"attention_heads": 96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45"/>
          <p:cNvSpPr/>
          <p:nvPr/>
        </p:nvSpPr>
        <p:spPr>
          <a:xfrm>
            <a:off x="4572000" y="1106499"/>
            <a:ext cx="3566160" cy="128016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45"/>
          <p:cNvSpPr/>
          <p:nvPr/>
        </p:nvSpPr>
        <p:spPr>
          <a:xfrm>
            <a:off x="4645152" y="1152219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JSON ↔ Python Mapping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45"/>
          <p:cNvSpPr/>
          <p:nvPr/>
        </p:nvSpPr>
        <p:spPr>
          <a:xfrm>
            <a:off x="4645152" y="1362531"/>
            <a:ext cx="3419856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JSON object { } → Python dict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JSON array [ ] → Python list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JSON string → Python str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JSON number → Python int/float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true/false → True/False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null → None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45"/>
          <p:cNvSpPr/>
          <p:nvPr/>
        </p:nvSpPr>
        <p:spPr>
          <a:xfrm>
            <a:off x="640080" y="2523819"/>
            <a:ext cx="7498080" cy="26517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45"/>
          <p:cNvSpPr/>
          <p:nvPr/>
        </p:nvSpPr>
        <p:spPr>
          <a:xfrm>
            <a:off x="713232" y="2562329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in 90% of AI APIs and model serving systems. Human-readable and machine-parseable.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45"/>
          <p:cNvSpPr/>
          <p:nvPr/>
        </p:nvSpPr>
        <p:spPr>
          <a:xfrm>
            <a:off x="713232" y="2734131"/>
            <a:ext cx="7351776" cy="2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3" name="Google Shape;1003;p45" descr="A blue screen with yellow tex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5234" y="2933365"/>
            <a:ext cx="3113532" cy="207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4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4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 · JSON + FILE HANDLING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4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Python's json Module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4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Reading and writing JSON data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46"/>
          <p:cNvSpPr/>
          <p:nvPr/>
        </p:nvSpPr>
        <p:spPr>
          <a:xfrm>
            <a:off x="640080" y="987552"/>
            <a:ext cx="3749040" cy="685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46"/>
          <p:cNvSpPr/>
          <p:nvPr/>
        </p:nvSpPr>
        <p:spPr>
          <a:xfrm>
            <a:off x="713232" y="1024128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PARSE JSON STRING → PYTHON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46"/>
          <p:cNvSpPr/>
          <p:nvPr/>
        </p:nvSpPr>
        <p:spPr>
          <a:xfrm>
            <a:off x="713232" y="1207008"/>
            <a:ext cx="3602736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import json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data = json.loads('{"name": "AI"}')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Returns: {"name": "AI"}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46"/>
          <p:cNvSpPr/>
          <p:nvPr/>
        </p:nvSpPr>
        <p:spPr>
          <a:xfrm>
            <a:off x="4572000" y="987552"/>
            <a:ext cx="3566160" cy="685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46"/>
          <p:cNvSpPr/>
          <p:nvPr/>
        </p:nvSpPr>
        <p:spPr>
          <a:xfrm>
            <a:off x="4645152" y="1024128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PYTHON → JSON STRING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46"/>
          <p:cNvSpPr/>
          <p:nvPr/>
        </p:nvSpPr>
        <p:spPr>
          <a:xfrm>
            <a:off x="4645152" y="1207008"/>
            <a:ext cx="3419856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json_str = json.dumps({"name": "AI"})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Returns: '{"name": "AI"}'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46"/>
          <p:cNvSpPr/>
          <p:nvPr/>
        </p:nvSpPr>
        <p:spPr>
          <a:xfrm>
            <a:off x="640080" y="1764792"/>
            <a:ext cx="3749040" cy="685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46"/>
          <p:cNvSpPr/>
          <p:nvPr/>
        </p:nvSpPr>
        <p:spPr>
          <a:xfrm>
            <a:off x="713232" y="1801368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READ JSON FILE → PYTHON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46"/>
          <p:cNvSpPr/>
          <p:nvPr/>
        </p:nvSpPr>
        <p:spPr>
          <a:xfrm>
            <a:off x="713232" y="1984248"/>
            <a:ext cx="3602736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with open("config.json", "r") as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config = json.load(f)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46"/>
          <p:cNvSpPr/>
          <p:nvPr/>
        </p:nvSpPr>
        <p:spPr>
          <a:xfrm>
            <a:off x="4572000" y="1764792"/>
            <a:ext cx="3566160" cy="685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46"/>
          <p:cNvSpPr/>
          <p:nvPr/>
        </p:nvSpPr>
        <p:spPr>
          <a:xfrm>
            <a:off x="4645152" y="1801368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PYTHON → WRITE JSON FILE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46"/>
          <p:cNvSpPr/>
          <p:nvPr/>
        </p:nvSpPr>
        <p:spPr>
          <a:xfrm>
            <a:off x="4645152" y="1984248"/>
            <a:ext cx="3419856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with open("config.json", "w") as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json.dump(config, f, indent=4)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46"/>
          <p:cNvSpPr/>
          <p:nvPr/>
        </p:nvSpPr>
        <p:spPr>
          <a:xfrm>
            <a:off x="640080" y="2542031"/>
            <a:ext cx="7498080" cy="40927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46"/>
          <p:cNvSpPr/>
          <p:nvPr/>
        </p:nvSpPr>
        <p:spPr>
          <a:xfrm>
            <a:off x="713232" y="2578608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PRETTY PRINTING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46"/>
          <p:cNvSpPr/>
          <p:nvPr/>
        </p:nvSpPr>
        <p:spPr>
          <a:xfrm>
            <a:off x="713232" y="2761488"/>
            <a:ext cx="7351776" cy="1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print(json.dumps(data, indent=4, sort_keys=True))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4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4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 · JSON + FILE HANDLING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4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File Handling in Python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4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Reading and writing files safely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47"/>
          <p:cNvSpPr/>
          <p:nvPr/>
        </p:nvSpPr>
        <p:spPr>
          <a:xfrm>
            <a:off x="640080" y="1314654"/>
            <a:ext cx="3749040" cy="102412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47"/>
          <p:cNvSpPr/>
          <p:nvPr/>
        </p:nvSpPr>
        <p:spPr>
          <a:xfrm>
            <a:off x="713232" y="1351230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THE with STATEMENT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47"/>
          <p:cNvSpPr/>
          <p:nvPr/>
        </p:nvSpPr>
        <p:spPr>
          <a:xfrm>
            <a:off x="713232" y="1534110"/>
            <a:ext cx="36027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with open("data.txt", "r") as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content = f.read()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File automatically closed after block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Even if an exception occurs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47"/>
          <p:cNvSpPr/>
          <p:nvPr/>
        </p:nvSpPr>
        <p:spPr>
          <a:xfrm>
            <a:off x="4572000" y="1314654"/>
            <a:ext cx="3566160" cy="1143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47"/>
          <p:cNvSpPr/>
          <p:nvPr/>
        </p:nvSpPr>
        <p:spPr>
          <a:xfrm>
            <a:off x="4645152" y="1360374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File Modes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47"/>
          <p:cNvSpPr/>
          <p:nvPr/>
        </p:nvSpPr>
        <p:spPr>
          <a:xfrm>
            <a:off x="4645152" y="1570686"/>
            <a:ext cx="341985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"r" - Read (default)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"w" - Write (overwrites existing)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"a" - Append to end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"r+" - Read and write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"b" - Binary mode ("rb", "wb")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47"/>
          <p:cNvSpPr/>
          <p:nvPr/>
        </p:nvSpPr>
        <p:spPr>
          <a:xfrm>
            <a:off x="640080" y="2499906"/>
            <a:ext cx="7498080" cy="6858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47"/>
          <p:cNvSpPr/>
          <p:nvPr/>
        </p:nvSpPr>
        <p:spPr>
          <a:xfrm>
            <a:off x="713232" y="2485086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Why Use with?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47"/>
          <p:cNvSpPr/>
          <p:nvPr/>
        </p:nvSpPr>
        <p:spPr>
          <a:xfrm>
            <a:off x="713232" y="2695398"/>
            <a:ext cx="735177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Automatically closes file when done  • Handles exceptions properly  • Prevents resource leaks  • Cleaner than try/finally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4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4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 · JSON + FILE HANDLING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4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Reading File Content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4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Different methods for different needs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48"/>
          <p:cNvSpPr/>
          <p:nvPr/>
        </p:nvSpPr>
        <p:spPr>
          <a:xfrm>
            <a:off x="640080" y="987552"/>
            <a:ext cx="2606040" cy="8686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48"/>
          <p:cNvSpPr/>
          <p:nvPr/>
        </p:nvSpPr>
        <p:spPr>
          <a:xfrm>
            <a:off x="713232" y="1024128"/>
            <a:ext cx="2459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READ ENTIRE FILE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48"/>
          <p:cNvSpPr/>
          <p:nvPr/>
        </p:nvSpPr>
        <p:spPr>
          <a:xfrm>
            <a:off x="713232" y="1207008"/>
            <a:ext cx="245973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with open("data.txt") as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content = f.read()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# Returns entire file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# as single string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48"/>
          <p:cNvSpPr/>
          <p:nvPr/>
        </p:nvSpPr>
        <p:spPr>
          <a:xfrm>
            <a:off x="3383280" y="987552"/>
            <a:ext cx="2377440" cy="8686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48"/>
          <p:cNvSpPr/>
          <p:nvPr/>
        </p:nvSpPr>
        <p:spPr>
          <a:xfrm>
            <a:off x="3456432" y="1024128"/>
            <a:ext cx="22311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READ AS LIST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48"/>
          <p:cNvSpPr/>
          <p:nvPr/>
        </p:nvSpPr>
        <p:spPr>
          <a:xfrm>
            <a:off x="3456432" y="1207008"/>
            <a:ext cx="223113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with open("data.txt") as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lines = f.readlines()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# Returns list of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# lines with \n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48"/>
          <p:cNvSpPr/>
          <p:nvPr/>
        </p:nvSpPr>
        <p:spPr>
          <a:xfrm>
            <a:off x="5897880" y="987552"/>
            <a:ext cx="2240280" cy="86868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48"/>
          <p:cNvSpPr/>
          <p:nvPr/>
        </p:nvSpPr>
        <p:spPr>
          <a:xfrm>
            <a:off x="5971032" y="1024128"/>
            <a:ext cx="20939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LINE BY LINE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48"/>
          <p:cNvSpPr/>
          <p:nvPr/>
        </p:nvSpPr>
        <p:spPr>
          <a:xfrm>
            <a:off x="5971032" y="1207008"/>
            <a:ext cx="209397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with open("big.txt") as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for line in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process(line)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Memory efficient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48"/>
          <p:cNvSpPr/>
          <p:nvPr/>
        </p:nvSpPr>
        <p:spPr>
          <a:xfrm>
            <a:off x="640080" y="1947672"/>
            <a:ext cx="7498080" cy="457200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48"/>
          <p:cNvSpPr/>
          <p:nvPr/>
        </p:nvSpPr>
        <p:spPr>
          <a:xfrm>
            <a:off x="713232" y="1993392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Best Practice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48"/>
          <p:cNvSpPr/>
          <p:nvPr/>
        </p:nvSpPr>
        <p:spPr>
          <a:xfrm>
            <a:off x="713232" y="2203704"/>
            <a:ext cx="7351776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For large files, iterate line-by-line to avoid loading entire file into memory. Use .strip() to remove newlines.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48"/>
          <p:cNvSpPr/>
          <p:nvPr/>
        </p:nvSpPr>
        <p:spPr>
          <a:xfrm>
            <a:off x="640080" y="2601469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Creating and modifying files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48"/>
          <p:cNvSpPr/>
          <p:nvPr/>
        </p:nvSpPr>
        <p:spPr>
          <a:xfrm>
            <a:off x="640080" y="2802637"/>
            <a:ext cx="2606040" cy="94183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48"/>
          <p:cNvSpPr/>
          <p:nvPr/>
        </p:nvSpPr>
        <p:spPr>
          <a:xfrm>
            <a:off x="713232" y="2839213"/>
            <a:ext cx="2459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WRITE STRING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48"/>
          <p:cNvSpPr/>
          <p:nvPr/>
        </p:nvSpPr>
        <p:spPr>
          <a:xfrm>
            <a:off x="713232" y="3022093"/>
            <a:ext cx="24597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with open("out.txt", "w") as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f.write("Hello, AI!\n")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f.write("Second line\n")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48"/>
          <p:cNvSpPr/>
          <p:nvPr/>
        </p:nvSpPr>
        <p:spPr>
          <a:xfrm>
            <a:off x="3383280" y="2802637"/>
            <a:ext cx="2377440" cy="94183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48"/>
          <p:cNvSpPr/>
          <p:nvPr/>
        </p:nvSpPr>
        <p:spPr>
          <a:xfrm>
            <a:off x="3456432" y="2839213"/>
            <a:ext cx="22311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APPEND TO FILE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48"/>
          <p:cNvSpPr/>
          <p:nvPr/>
        </p:nvSpPr>
        <p:spPr>
          <a:xfrm>
            <a:off x="3456432" y="3022093"/>
            <a:ext cx="2231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with open("log.txt", "a") as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f.write(f"[{time}] Started\n")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48"/>
          <p:cNvSpPr/>
          <p:nvPr/>
        </p:nvSpPr>
        <p:spPr>
          <a:xfrm>
            <a:off x="5897880" y="2802637"/>
            <a:ext cx="2240280" cy="94183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48"/>
          <p:cNvSpPr/>
          <p:nvPr/>
        </p:nvSpPr>
        <p:spPr>
          <a:xfrm>
            <a:off x="5971032" y="2839213"/>
            <a:ext cx="20939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WRITE JSON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48"/>
          <p:cNvSpPr/>
          <p:nvPr/>
        </p:nvSpPr>
        <p:spPr>
          <a:xfrm>
            <a:off x="5971032" y="3022093"/>
            <a:ext cx="209397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results = 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"accuracy": 0.95,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"loss": 0.05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json.dump(results, f)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48"/>
          <p:cNvSpPr/>
          <p:nvPr/>
        </p:nvSpPr>
        <p:spPr>
          <a:xfrm>
            <a:off x="640080" y="3808477"/>
            <a:ext cx="7498080" cy="4114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48"/>
          <p:cNvSpPr/>
          <p:nvPr/>
        </p:nvSpPr>
        <p:spPr>
          <a:xfrm>
            <a:off x="713232" y="3854197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48"/>
          <p:cNvSpPr/>
          <p:nvPr/>
        </p:nvSpPr>
        <p:spPr>
          <a:xfrm>
            <a:off x="713232" y="4064509"/>
            <a:ext cx="7351776" cy="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'w' mode overwrites existing files. Use 'a' mode to append. Always use with statement for safety.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4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4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 · JSON + FILE HANDLING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4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Complete AI Workflow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4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Config → Train → Save Results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49"/>
          <p:cNvSpPr/>
          <p:nvPr/>
        </p:nvSpPr>
        <p:spPr>
          <a:xfrm>
            <a:off x="640080" y="987551"/>
            <a:ext cx="5669280" cy="258176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49"/>
          <p:cNvSpPr/>
          <p:nvPr/>
        </p:nvSpPr>
        <p:spPr>
          <a:xfrm>
            <a:off x="713232" y="1024128"/>
            <a:ext cx="55229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COMPLETE WORKFLOW PATTERN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49"/>
          <p:cNvSpPr/>
          <p:nvPr/>
        </p:nvSpPr>
        <p:spPr>
          <a:xfrm>
            <a:off x="713232" y="1207008"/>
            <a:ext cx="5522976" cy="14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1. Load Configuration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with open("config.json", "r") as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config = json.load(f)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print(f"Training with {config['epochs']} epochs...")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2. Training Process (simplified)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results = {"accuracy": 0.95, "loss": 0.04}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3. Save Results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try: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with open("results.json", "w") as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json.dump(results, f, indent=4)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print("Results saved!")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except IOError as e: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print(f"Failed to save: {e}")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49"/>
          <p:cNvSpPr/>
          <p:nvPr/>
        </p:nvSpPr>
        <p:spPr>
          <a:xfrm>
            <a:off x="6446520" y="987552"/>
            <a:ext cx="1691640" cy="16916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49"/>
          <p:cNvSpPr/>
          <p:nvPr/>
        </p:nvSpPr>
        <p:spPr>
          <a:xfrm>
            <a:off x="6519672" y="1033272"/>
            <a:ext cx="15453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49"/>
          <p:cNvSpPr/>
          <p:nvPr/>
        </p:nvSpPr>
        <p:spPr>
          <a:xfrm>
            <a:off x="6519672" y="1243584"/>
            <a:ext cx="154533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Load hyperparams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Initialize model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Execute training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Save results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This pattern appears in 95% of production AI systems.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 · PYTHON REVIEW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Lists &amp; Collections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Storing and manipulating sequences of data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640080" y="987552"/>
            <a:ext cx="3749040" cy="125785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713232" y="1024128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CREATING LISTS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713232" y="1207008"/>
            <a:ext cx="360273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features = [0.5, 1.2, 3.4, 2.1]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labels = ["cat", "dog", "bird"]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Common operations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features.append(4.5)   # Add element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features.pop()         # Remove last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len(features)          # Get length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572000" y="987552"/>
            <a:ext cx="3566160" cy="125785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4645152" y="1024128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SLICING - ESSENTIAL FOR AI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4645152" y="1207008"/>
            <a:ext cx="341985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data = [0, 1, 2, 3, 4, 5, 6, 7, 8, 9]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 = data[:8]   # First 8 elements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test = data[8:]    # Last 2 elements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80/20 split pattern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 = data[:int(len(data)*0.8)]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640080" y="2353161"/>
            <a:ext cx="3749040" cy="11887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690372" y="2388870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AI Use Cases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694944" y="2647188"/>
            <a:ext cx="360273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Store feature vectors and embeddings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Hold training/test data splits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Batch data samples for training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Store model predictions and labels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4572000" y="2347958"/>
            <a:ext cx="3566160" cy="777240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4572000" y="2353161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Key Insight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4535424" y="2602019"/>
            <a:ext cx="341985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List slicing is fundamental to creating train/test splits, batching data, and extracting subsets for cross-validation.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5" descr="A blue and orange chart with numbe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7907" y="3237831"/>
            <a:ext cx="2754349" cy="183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5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5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 · JSON + FILE HANDLING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5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Config-Driven Training Scripts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5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Load hyperparameters from JSON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50"/>
          <p:cNvSpPr/>
          <p:nvPr/>
        </p:nvSpPr>
        <p:spPr>
          <a:xfrm>
            <a:off x="640080" y="987551"/>
            <a:ext cx="3749040" cy="12094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50"/>
          <p:cNvSpPr/>
          <p:nvPr/>
        </p:nvSpPr>
        <p:spPr>
          <a:xfrm>
            <a:off x="713232" y="1024128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config.json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50"/>
          <p:cNvSpPr/>
          <p:nvPr/>
        </p:nvSpPr>
        <p:spPr>
          <a:xfrm>
            <a:off x="713232" y="1207008"/>
            <a:ext cx="360273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"model": "resnet18",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"epochs": 20,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"batch_size": 64,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"learning_rate": 0.001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50"/>
          <p:cNvSpPr/>
          <p:nvPr/>
        </p:nvSpPr>
        <p:spPr>
          <a:xfrm>
            <a:off x="4572000" y="987551"/>
            <a:ext cx="3566160" cy="120946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50"/>
          <p:cNvSpPr/>
          <p:nvPr/>
        </p:nvSpPr>
        <p:spPr>
          <a:xfrm>
            <a:off x="4645152" y="1024128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PYTHON LOADER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50"/>
          <p:cNvSpPr/>
          <p:nvPr/>
        </p:nvSpPr>
        <p:spPr>
          <a:xfrm>
            <a:off x="4645152" y="1207008"/>
            <a:ext cx="341985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load_training_config(path: str):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with open(path, "r") as f: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json.load(f)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cfg = load_training_config("config.json")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print(f"Training {cfg['model']}...")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50"/>
          <p:cNvSpPr/>
          <p:nvPr/>
        </p:nvSpPr>
        <p:spPr>
          <a:xfrm>
            <a:off x="633774" y="2398181"/>
            <a:ext cx="3749040" cy="74665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50"/>
          <p:cNvSpPr/>
          <p:nvPr/>
        </p:nvSpPr>
        <p:spPr>
          <a:xfrm>
            <a:off x="706926" y="2398181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Engineering Notes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50"/>
          <p:cNvSpPr/>
          <p:nvPr/>
        </p:nvSpPr>
        <p:spPr>
          <a:xfrm>
            <a:off x="706926" y="2608493"/>
            <a:ext cx="360273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Easy to track and change hyperparameters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Save config alongside results for tracking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50"/>
          <p:cNvSpPr/>
          <p:nvPr/>
        </p:nvSpPr>
        <p:spPr>
          <a:xfrm>
            <a:off x="4572000" y="2421040"/>
            <a:ext cx="3566160" cy="723795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50"/>
          <p:cNvSpPr/>
          <p:nvPr/>
        </p:nvSpPr>
        <p:spPr>
          <a:xfrm>
            <a:off x="4638846" y="2448474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ML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50"/>
          <p:cNvSpPr/>
          <p:nvPr/>
        </p:nvSpPr>
        <p:spPr>
          <a:xfrm>
            <a:off x="4638846" y="2608493"/>
            <a:ext cx="341985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Config files are the primary interface between researchers and training infrastructure.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5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5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 · GIT WORKSHOP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5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Git &amp; GitHub Workshop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5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Version control for AI projects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51"/>
          <p:cNvSpPr/>
          <p:nvPr/>
        </p:nvSpPr>
        <p:spPr>
          <a:xfrm>
            <a:off x="640080" y="987552"/>
            <a:ext cx="3749040" cy="158419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51"/>
          <p:cNvSpPr/>
          <p:nvPr/>
        </p:nvSpPr>
        <p:spPr>
          <a:xfrm>
            <a:off x="713232" y="1033272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Workshop 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51"/>
          <p:cNvSpPr/>
          <p:nvPr/>
        </p:nvSpPr>
        <p:spPr>
          <a:xfrm>
            <a:off x="713232" y="1243584"/>
            <a:ext cx="360273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Create and configure GitHub account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Understand Git fundamentals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Create repository for AI course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Upload Jupyter notebooks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5. Learn basic version control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6. Understand branching basics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51"/>
          <p:cNvSpPr/>
          <p:nvPr/>
        </p:nvSpPr>
        <p:spPr>
          <a:xfrm>
            <a:off x="4572000" y="987552"/>
            <a:ext cx="3566160" cy="1584198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51"/>
          <p:cNvSpPr/>
          <p:nvPr/>
        </p:nvSpPr>
        <p:spPr>
          <a:xfrm>
            <a:off x="4645152" y="1033272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Why Version Control?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51"/>
          <p:cNvSpPr/>
          <p:nvPr/>
        </p:nvSpPr>
        <p:spPr>
          <a:xfrm>
            <a:off x="4645152" y="1243584"/>
            <a:ext cx="341985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98% of AI teams use Git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Track experiment history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Collaborate with team members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Reproduce any previous state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Professional development practice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51"/>
          <p:cNvSpPr/>
          <p:nvPr/>
        </p:nvSpPr>
        <p:spPr>
          <a:xfrm>
            <a:off x="713232" y="2667526"/>
            <a:ext cx="7498080" cy="59688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51"/>
          <p:cNvSpPr/>
          <p:nvPr/>
        </p:nvSpPr>
        <p:spPr>
          <a:xfrm>
            <a:off x="786384" y="2715768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BASIC GIT WORKFLOW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51"/>
          <p:cNvSpPr/>
          <p:nvPr/>
        </p:nvSpPr>
        <p:spPr>
          <a:xfrm>
            <a:off x="786384" y="2898648"/>
            <a:ext cx="7351776" cy="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git add .  →  git commit -m "Add training script"  →  git push origin main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5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5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 · 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5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Git &amp; GitHub Workshop Tasks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5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Hands-on version control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52"/>
          <p:cNvSpPr/>
          <p:nvPr/>
        </p:nvSpPr>
        <p:spPr>
          <a:xfrm>
            <a:off x="640080" y="987552"/>
            <a:ext cx="2560320" cy="1143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52"/>
          <p:cNvSpPr/>
          <p:nvPr/>
        </p:nvSpPr>
        <p:spPr>
          <a:xfrm>
            <a:off x="713232" y="1033272"/>
            <a:ext cx="241401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Part 1: Setup (10 min)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52"/>
          <p:cNvSpPr/>
          <p:nvPr/>
        </p:nvSpPr>
        <p:spPr>
          <a:xfrm>
            <a:off x="713232" y="1243584"/>
            <a:ext cx="241401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Create GitHub account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Install Git locally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Configure name and email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52"/>
          <p:cNvSpPr/>
          <p:nvPr/>
        </p:nvSpPr>
        <p:spPr>
          <a:xfrm>
            <a:off x="3337560" y="987552"/>
            <a:ext cx="2468880" cy="1143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52"/>
          <p:cNvSpPr/>
          <p:nvPr/>
        </p:nvSpPr>
        <p:spPr>
          <a:xfrm>
            <a:off x="3410712" y="1033272"/>
            <a:ext cx="23225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Part 2: First Repo (10 min)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52"/>
          <p:cNvSpPr/>
          <p:nvPr/>
        </p:nvSpPr>
        <p:spPr>
          <a:xfrm>
            <a:off x="3410712" y="1243584"/>
            <a:ext cx="232257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Create repo: ai-course-week1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Add README.md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Clone to local machine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52"/>
          <p:cNvSpPr/>
          <p:nvPr/>
        </p:nvSpPr>
        <p:spPr>
          <a:xfrm>
            <a:off x="5943600" y="987552"/>
            <a:ext cx="2194560" cy="1143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52"/>
          <p:cNvSpPr/>
          <p:nvPr/>
        </p:nvSpPr>
        <p:spPr>
          <a:xfrm>
            <a:off x="6016752" y="1033272"/>
            <a:ext cx="20482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Part 3: Upload (10 min)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52"/>
          <p:cNvSpPr/>
          <p:nvPr/>
        </p:nvSpPr>
        <p:spPr>
          <a:xfrm>
            <a:off x="6016752" y="1243584"/>
            <a:ext cx="204825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Add Day 1-4 notebooks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Write commit messages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Push to GitHub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52"/>
          <p:cNvSpPr/>
          <p:nvPr/>
        </p:nvSpPr>
        <p:spPr>
          <a:xfrm>
            <a:off x="640080" y="2221991"/>
            <a:ext cx="7498080" cy="79095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52"/>
          <p:cNvSpPr/>
          <p:nvPr/>
        </p:nvSpPr>
        <p:spPr>
          <a:xfrm>
            <a:off x="713232" y="2258568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COMMANDS TO KNOW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52"/>
          <p:cNvSpPr/>
          <p:nvPr/>
        </p:nvSpPr>
        <p:spPr>
          <a:xfrm>
            <a:off x="713232" y="2441448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git add .                          # Stage all changes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"Add Day 1 notebook"  # Commit with message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git push origin main                # Push to GitHub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5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 ·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5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GitHub Repository Submission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5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Your AI course portfolio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640080" y="987552"/>
            <a:ext cx="3749040" cy="167209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713232" y="1033272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Required Contents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713232" y="1243584"/>
            <a:ext cx="360273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README.md with project description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Day 1-4 Jupyter notebooks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At least 5 commits with messages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Clean file organization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4572000" y="987551"/>
            <a:ext cx="3566160" cy="167209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4645152" y="1024128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REPOSITORY STRUCTURE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4645152" y="1207008"/>
            <a:ext cx="3419856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ai-course-week1/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├── README.md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├── day1/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│   └── python_review.ipynb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├── day2/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│   └── functions.ipynb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├── day3/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│   └── lambda_apply.ipynb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└── day4/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└── dictionaries.ipynb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640080" y="3065782"/>
            <a:ext cx="7498080" cy="512064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713232" y="3073651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Grading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713232" y="3283963"/>
            <a:ext cx="7351776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25% Repo structure  •  25% Commit quality  •  25% README  •  25% All notebooks present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5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54"/>
          <p:cNvSpPr/>
          <p:nvPr/>
        </p:nvSpPr>
        <p:spPr>
          <a:xfrm>
            <a:off x="640080" y="457200"/>
            <a:ext cx="731520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Calibri"/>
              <a:buNone/>
            </a:pPr>
            <a:r>
              <a:rPr lang="en-US" sz="3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Week 1 Complete!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54"/>
          <p:cNvSpPr/>
          <p:nvPr/>
        </p:nvSpPr>
        <p:spPr>
          <a:xfrm>
            <a:off x="640080" y="868680"/>
            <a:ext cx="7315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Calibri"/>
              <a:buNone/>
            </a:pPr>
            <a:r>
              <a:rPr lang="en-US" sz="13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Advanced Python for AI - Key Takeaways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54"/>
          <p:cNvSpPr/>
          <p:nvPr/>
        </p:nvSpPr>
        <p:spPr>
          <a:xfrm>
            <a:off x="640080" y="1234440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54"/>
          <p:cNvSpPr/>
          <p:nvPr/>
        </p:nvSpPr>
        <p:spPr>
          <a:xfrm>
            <a:off x="640080" y="1234440"/>
            <a:ext cx="54864" cy="420624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54"/>
          <p:cNvSpPr/>
          <p:nvPr/>
        </p:nvSpPr>
        <p:spPr>
          <a:xfrm>
            <a:off x="777240" y="1234440"/>
            <a:ext cx="77724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54"/>
          <p:cNvSpPr/>
          <p:nvPr/>
        </p:nvSpPr>
        <p:spPr>
          <a:xfrm>
            <a:off x="1645920" y="1234440"/>
            <a:ext cx="64008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Python fundamentals, list comprehensions, modular code design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54"/>
          <p:cNvSpPr/>
          <p:nvPr/>
        </p:nvSpPr>
        <p:spPr>
          <a:xfrm>
            <a:off x="640080" y="1709928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54"/>
          <p:cNvSpPr/>
          <p:nvPr/>
        </p:nvSpPr>
        <p:spPr>
          <a:xfrm>
            <a:off x="640080" y="1709928"/>
            <a:ext cx="54864" cy="420624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54"/>
          <p:cNvSpPr/>
          <p:nvPr/>
        </p:nvSpPr>
        <p:spPr>
          <a:xfrm>
            <a:off x="777240" y="1709928"/>
            <a:ext cx="77724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54"/>
          <p:cNvSpPr/>
          <p:nvPr/>
        </p:nvSpPr>
        <p:spPr>
          <a:xfrm>
            <a:off x="1645920" y="1709928"/>
            <a:ext cx="64008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Functions, scope, decorators, building utility libraries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54"/>
          <p:cNvSpPr/>
          <p:nvPr/>
        </p:nvSpPr>
        <p:spPr>
          <a:xfrm>
            <a:off x="640080" y="2185416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54"/>
          <p:cNvSpPr/>
          <p:nvPr/>
        </p:nvSpPr>
        <p:spPr>
          <a:xfrm>
            <a:off x="640080" y="2185416"/>
            <a:ext cx="54864" cy="420624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54"/>
          <p:cNvSpPr/>
          <p:nvPr/>
        </p:nvSpPr>
        <p:spPr>
          <a:xfrm>
            <a:off x="777240" y="2185416"/>
            <a:ext cx="77724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3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54"/>
          <p:cNvSpPr/>
          <p:nvPr/>
        </p:nvSpPr>
        <p:spPr>
          <a:xfrm>
            <a:off x="1645920" y="2185416"/>
            <a:ext cx="64008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Lambda functions, .apply() method, vectorized operations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54"/>
          <p:cNvSpPr/>
          <p:nvPr/>
        </p:nvSpPr>
        <p:spPr>
          <a:xfrm>
            <a:off x="640080" y="2660904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54"/>
          <p:cNvSpPr/>
          <p:nvPr/>
        </p:nvSpPr>
        <p:spPr>
          <a:xfrm>
            <a:off x="640080" y="2660904"/>
            <a:ext cx="54864" cy="420624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54"/>
          <p:cNvSpPr/>
          <p:nvPr/>
        </p:nvSpPr>
        <p:spPr>
          <a:xfrm>
            <a:off x="777240" y="2660904"/>
            <a:ext cx="77724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4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54"/>
          <p:cNvSpPr/>
          <p:nvPr/>
        </p:nvSpPr>
        <p:spPr>
          <a:xfrm>
            <a:off x="1645920" y="2660904"/>
            <a:ext cx="64008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Dictionaries, nested structures, comprehensions, configs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54"/>
          <p:cNvSpPr/>
          <p:nvPr/>
        </p:nvSpPr>
        <p:spPr>
          <a:xfrm>
            <a:off x="640080" y="3136392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54"/>
          <p:cNvSpPr/>
          <p:nvPr/>
        </p:nvSpPr>
        <p:spPr>
          <a:xfrm>
            <a:off x="640080" y="3136392"/>
            <a:ext cx="54864" cy="420624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54"/>
          <p:cNvSpPr/>
          <p:nvPr/>
        </p:nvSpPr>
        <p:spPr>
          <a:xfrm>
            <a:off x="777240" y="3136392"/>
            <a:ext cx="77724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5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54"/>
          <p:cNvSpPr/>
          <p:nvPr/>
        </p:nvSpPr>
        <p:spPr>
          <a:xfrm>
            <a:off x="1645920" y="3136392"/>
            <a:ext cx="64008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JSON handling, file I/O, Git version control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54"/>
          <p:cNvSpPr/>
          <p:nvPr/>
        </p:nvSpPr>
        <p:spPr>
          <a:xfrm>
            <a:off x="640080" y="3657600"/>
            <a:ext cx="7498080" cy="502920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54"/>
          <p:cNvSpPr/>
          <p:nvPr/>
        </p:nvSpPr>
        <p:spPr>
          <a:xfrm>
            <a:off x="713232" y="3703320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Key Takeaway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54"/>
          <p:cNvSpPr/>
          <p:nvPr/>
        </p:nvSpPr>
        <p:spPr>
          <a:xfrm>
            <a:off x="713232" y="3913632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Clean, modular Python code is the foundation of professional ML development. Master these fundamentals before diving into ML libraries.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54"/>
          <p:cNvSpPr/>
          <p:nvPr/>
        </p:nvSpPr>
        <p:spPr>
          <a:xfrm>
            <a:off x="640080" y="4251960"/>
            <a:ext cx="7498080" cy="36576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54"/>
          <p:cNvSpPr/>
          <p:nvPr/>
        </p:nvSpPr>
        <p:spPr>
          <a:xfrm>
            <a:off x="640080" y="4251960"/>
            <a:ext cx="749808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Next Week: NumPy, Pandas, and Data Visualization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 · PYTHON REVIEW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Control Flow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Making decisions and repeating actions in code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640080" y="1388996"/>
            <a:ext cx="3749040" cy="145295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713232" y="1425572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CONDITIONALS (if/elif/else)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713232" y="1608452"/>
            <a:ext cx="3602736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accuracy = 0.85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if accuracy &gt;= 0.9: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print("Excellent model!")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elif accuracy &gt;= 0.8: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print("Good model")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else: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print("Needs improvement")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4572000" y="1388996"/>
            <a:ext cx="3566160" cy="145295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4645152" y="1425572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FOR LOOP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4645152" y="1608452"/>
            <a:ext cx="3419856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Iterate over epochs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epoch in range(10):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train_model()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print(f"Epoch {epoch} complete")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Enumerate for index + item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i, item in enumerate(data):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process(i, item)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640080" y="2996133"/>
            <a:ext cx="3749040" cy="685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685800" y="3032709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WHILE LOOP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685800" y="3215589"/>
            <a:ext cx="3602736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while loss &gt; 0.01: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loss = update_weights()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if converged: break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4544568" y="2996133"/>
            <a:ext cx="3566160" cy="6858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4617720" y="3041853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AI Pattern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4617720" y="3252165"/>
            <a:ext cx="341985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Training loops typically use for loops with range(epochs), while convergence checks use while loops.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 · PYTHON REVIEW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List Comprehensions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Concise syntax for creating and transforming lists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640080" y="1277483"/>
            <a:ext cx="3749040" cy="75169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713232" y="1323204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713232" y="1533516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[expression for item in iterable]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[expression for item in iterable if condition]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4572000" y="1277484"/>
            <a:ext cx="3566160" cy="32728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4645152" y="1332348"/>
            <a:ext cx="3419856" cy="39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squares = [x**2 for x in range(10)]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640080" y="2198347"/>
            <a:ext cx="3749040" cy="9601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713232" y="2234923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TRADITIONAL (5 lines)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713232" y="2417803"/>
            <a:ext cx="360273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squares = []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x in range(10):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squares.append(x**2)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Result: [0, 1, 4, 9, 16, ...]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4572000" y="2198347"/>
            <a:ext cx="3566160" cy="9601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4645152" y="2234923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LIST COMPREHENSION (1 line)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4645152" y="2417803"/>
            <a:ext cx="341985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squares = [x**2 for x in range(10)]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Same result, 60% less code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Standard in professional AI codebases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640080" y="3249906"/>
            <a:ext cx="7498080" cy="66104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713232" y="3286483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AI EXAMPLES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713232" y="3469363"/>
            <a:ext cx="735177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normalized = [(x - min_val) / range_val for x in features]    # Feature scaling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valid = [s for s in samples if s["label"] is not None]        # Filter invalid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 · PYTHON REVIEW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String Operations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Essential for text preprocessing in NLP tasks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640080" y="1292352"/>
            <a:ext cx="3749040" cy="145263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713232" y="1328928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COMMON STRING METHODS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713232" y="1511808"/>
            <a:ext cx="3602736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text = "  Hello World  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text.lower()     # "  hello world  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text.upper()     # "  HELLO WORLD  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text.strip()     # "Hello World"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text.split()     # ["Hello", "World"]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text.replace("o", "0")  # "Hell0 W0rld"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4572000" y="1292352"/>
            <a:ext cx="3566160" cy="145263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4645152" y="1328928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F-STRINGS (Python 3.6+)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4645152" y="1511808"/>
            <a:ext cx="3419856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 = "ResNet"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acc = 0.956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print(f"{model}: {acc:.2%}")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Output: ResNet: 95.60%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print(f"Epoch {epoch:03d}/100")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Output: Epoch 005/100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640080" y="2946154"/>
            <a:ext cx="4754880" cy="96579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713232" y="2982730"/>
            <a:ext cx="46085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NLP PREPROCESSING PIPELINE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713232" y="3165610"/>
            <a:ext cx="4608576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preprocess(text):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text = text.lower()           # Lowercase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text = text.strip()           # Remove whitespace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tokens = text.split()         # Tokenize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tokens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5532120" y="2946154"/>
            <a:ext cx="2606040" cy="777240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5605272" y="2991874"/>
            <a:ext cx="2459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NLP Importance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5605272" y="3202186"/>
            <a:ext cx="245973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String operations are fundamental for cleaning text data before feeding to models.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/>
          <p:nvPr/>
        </p:nvSpPr>
        <p:spPr>
          <a:xfrm>
            <a:off x="45588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 · PYTHON REVIEW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Writing Modular Code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Breaking down complex workflows into reusable components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640080" y="1374127"/>
            <a:ext cx="3749040" cy="1371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713232" y="1410703"/>
            <a:ext cx="360273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BEFORE: Repeated Code ❌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713232" y="1593583"/>
            <a:ext cx="3602736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Process dataset 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data1 = load_csv("train.csv")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data1 = data1.dropna()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data1["price"] *= 1.1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save_csv(data1, "train_clean.csv")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Process dataset 2 (same code!)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8+ lines repeated - high bug risk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4572000" y="1374127"/>
            <a:ext cx="3566160" cy="1371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4645152" y="1410703"/>
            <a:ext cx="341985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AFTER: Modular Function ✓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4645152" y="1593583"/>
            <a:ext cx="3419856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process_dataset(in_path, out_path):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"""Clean and transform dataset."""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load_csv(in_path)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data.dropna()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data["price"] *= 1.1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save_csv(data, out_path)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Now just 2 calls! Easy to test.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640080" y="3029190"/>
            <a:ext cx="3749040" cy="970841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713232" y="3074910"/>
            <a:ext cx="3602736" cy="27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713232" y="3285222"/>
            <a:ext cx="3602736" cy="48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Code duplication increases bug risk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Changes needed in multiple places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Hard to test and maintain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4572000" y="3029190"/>
            <a:ext cx="3566160" cy="970841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4645152" y="3074910"/>
            <a:ext cx="3419856" cy="277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4645152" y="3285222"/>
            <a:ext cx="3419856" cy="48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Single function to update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Easy to write unit tests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Consistent behavior guaranteed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7152</Words>
  <Application>Microsoft Office PowerPoint</Application>
  <PresentationFormat>On-screen Show (16:9)</PresentationFormat>
  <Paragraphs>1225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حسن عبدالله بن علي السني</cp:lastModifiedBy>
  <cp:revision>2</cp:revision>
  <dcterms:created xsi:type="dcterms:W3CDTF">2025-12-17T18:02:42Z</dcterms:created>
  <dcterms:modified xsi:type="dcterms:W3CDTF">2026-01-19T06:35:24Z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544592f-122c-4ea9-81d7-29d2f08cb32b_Enabled">
    <vt:lpwstr>true</vt:lpwstr>
  </property>
  <property fmtid="{D5CDD505-2E9C-101B-9397-08002B2CF9AE}" pid="3" name="MSIP_Label_4544592f-122c-4ea9-81d7-29d2f08cb32b_SetDate">
    <vt:lpwstr>2025-12-18T16:52:32Z</vt:lpwstr>
  </property>
  <property fmtid="{D5CDD505-2E9C-101B-9397-08002B2CF9AE}" pid="4" name="MSIP_Label_4544592f-122c-4ea9-81d7-29d2f08cb32b_Method">
    <vt:lpwstr>Standard</vt:lpwstr>
  </property>
  <property fmtid="{D5CDD505-2E9C-101B-9397-08002B2CF9AE}" pid="5" name="MSIP_Label_4544592f-122c-4ea9-81d7-29d2f08cb32b_Name">
    <vt:lpwstr>General</vt:lpwstr>
  </property>
  <property fmtid="{D5CDD505-2E9C-101B-9397-08002B2CF9AE}" pid="6" name="MSIP_Label_4544592f-122c-4ea9-81d7-29d2f08cb32b_SiteId">
    <vt:lpwstr>5d484851-cd2b-4ae2-95b6-1dc9e15a829f</vt:lpwstr>
  </property>
  <property fmtid="{D5CDD505-2E9C-101B-9397-08002B2CF9AE}" pid="7" name="MSIP_Label_4544592f-122c-4ea9-81d7-29d2f08cb32b_ActionId">
    <vt:lpwstr>d972bd12-044a-46b0-afaf-8ed567b41fe4</vt:lpwstr>
  </property>
  <property fmtid="{D5CDD505-2E9C-101B-9397-08002B2CF9AE}" pid="8" name="MSIP_Label_4544592f-122c-4ea9-81d7-29d2f08cb32b_ContentBits">
    <vt:lpwstr>2</vt:lpwstr>
  </property>
  <property fmtid="{D5CDD505-2E9C-101B-9397-08002B2CF9AE}" pid="9" name="MSIP_Label_4544592f-122c-4ea9-81d7-29d2f08cb32b_Tag">
    <vt:lpwstr>50, 3, 0, 1</vt:lpwstr>
  </property>
  <property fmtid="{D5CDD505-2E9C-101B-9397-08002B2CF9AE}" pid="10" name="ClassificationContentMarkingFooterLocations">
    <vt:lpwstr>Office Theme:3</vt:lpwstr>
  </property>
  <property fmtid="{D5CDD505-2E9C-101B-9397-08002B2CF9AE}" pid="11" name="ClassificationContentMarkingFooterText">
    <vt:lpwstr>Internal</vt:lpwstr>
  </property>
</Properties>
</file>